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theme/themeOverride2.xml" ContentType="application/vnd.openxmlformats-officedocument.themeOverride+xml"/>
  <Override PartName="/ppt/notesSlides/notesSlide13.xml" ContentType="application/vnd.openxmlformats-officedocument.presentationml.notesSlide+xml"/>
  <Override PartName="/ppt/theme/themeOverride3.xml" ContentType="application/vnd.openxmlformats-officedocument.themeOverride+xml"/>
  <Override PartName="/ppt/notesSlides/notesSlide14.xml" ContentType="application/vnd.openxmlformats-officedocument.presentationml.notesSlide+xml"/>
  <Override PartName="/ppt/theme/themeOverride4.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3" r:id="rId4"/>
  </p:sldMasterIdLst>
  <p:notesMasterIdLst>
    <p:notesMasterId r:id="rId23"/>
  </p:notesMasterIdLst>
  <p:handoutMasterIdLst>
    <p:handoutMasterId r:id="rId24"/>
  </p:handoutMasterIdLst>
  <p:sldIdLst>
    <p:sldId id="312" r:id="rId5"/>
    <p:sldId id="304" r:id="rId6"/>
    <p:sldId id="281" r:id="rId7"/>
    <p:sldId id="307" r:id="rId8"/>
    <p:sldId id="282" r:id="rId9"/>
    <p:sldId id="315" r:id="rId10"/>
    <p:sldId id="317" r:id="rId11"/>
    <p:sldId id="323" r:id="rId12"/>
    <p:sldId id="324" r:id="rId13"/>
    <p:sldId id="314" r:id="rId14"/>
    <p:sldId id="325" r:id="rId15"/>
    <p:sldId id="319" r:id="rId16"/>
    <p:sldId id="327" r:id="rId17"/>
    <p:sldId id="328" r:id="rId18"/>
    <p:sldId id="326" r:id="rId19"/>
    <p:sldId id="322" r:id="rId20"/>
    <p:sldId id="321" r:id="rId21"/>
    <p:sldId id="297" r:id="rId22"/>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snapToObjects="1">
      <p:cViewPr varScale="1">
        <p:scale>
          <a:sx n="78" d="100"/>
          <a:sy n="78" d="100"/>
        </p:scale>
        <p:origin x="878" y="72"/>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2025</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AD473-F4D7-CC32-3330-EE3F23CE54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D04BA2-B6A5-52E1-2E63-E8F45E53810A}"/>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4BF22C6B-9B35-20E2-E7B8-0DE8C71E0D92}"/>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02680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3640C-F47C-093F-1081-32C323DF17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C6B954-0894-ABF9-7D4A-A0B9B77FB2F0}"/>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D713807E-D4D4-3EB8-A8C2-28AE768C4500}"/>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484337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29874-7FA0-924C-611B-CFBFE9D447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ECC212-727E-28C0-F2DF-3AD0266A401D}"/>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8FF01BBE-2901-E9BE-AAFF-9190BD0816EE}"/>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171802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7F06E-F789-67BB-7A11-DF3920C06A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8777A-8641-D926-C716-26BDA529B9B5}"/>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22290673-1522-5638-1133-1F52FCA28000}"/>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99735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508814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064B5-355D-EFC6-A7ED-8F227416AF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D13218-9FFB-86D4-1DFD-32C21505B364}"/>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16412D77-30AA-9B86-A63A-1662A0F82402}"/>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948216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CB5B9-3D63-5EA1-D38C-63B1DF7A95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CF6BB-422D-451A-B2C4-CFAA6289DC6E}"/>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3A539B0C-87FB-EA15-1A36-6325212F17F4}"/>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603770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DDA51639-B2D6-4652-B8C3-1B4C224A7BAF}" type="datetimeFigureOut">
              <a:rPr lang="en-US" smtClean="0"/>
              <a:t>6/26/2025</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05582195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smtClean="0"/>
              <a:t>6/26/2025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08314225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B4E0BF79-FAC6-4A96-8DE1-F7B82E2E1652}" type="datetimeFigureOut">
              <a:rPr lang="en-US" smtClean="0"/>
              <a:t>6/26/2025</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83279467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18276303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416557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31045350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44387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7326264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17047802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80553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61909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F5DD9-2C52-442D-92E2-8072C0C3D7CD}" type="datetimeFigureOut">
              <a:rPr lang="en-US" smtClean="0"/>
              <a:t>6/26/2025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414280105"/>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118867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13608557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9064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967013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C44961B7-6B89-48AB-966F-622E2788EECC}" type="datetimeFigureOut">
              <a:rPr lang="en-US" smtClean="0"/>
              <a:t>6/26/2025</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596468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DBD3D6FB-79CC-4683-A046-BBE785BA1BED}" type="datetimeFigureOut">
              <a:rPr lang="en-US" smtClean="0"/>
              <a:t>6/26/2025</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62912703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9512B3E8-48F1-4B23-8498-D8A04A81EC9C}" type="datetimeFigureOut">
              <a:rPr lang="en-US" smtClean="0"/>
              <a:t>6/26/2025</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83541378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smtClean="0"/>
              <a:t>6/26/2025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a:t>
            </a:fld>
            <a:endParaRPr lang="en-US" dirty="0"/>
          </a:p>
        </p:txBody>
      </p:sp>
      <p:sp>
        <p:nvSpPr>
          <p:cNvPr id="6" name="Freeform: Shape 5">
            <a:extLst>
              <a:ext uri="{FF2B5EF4-FFF2-40B4-BE49-F238E27FC236}">
                <a16:creationId xmlns:a16="http://schemas.microsoft.com/office/drawing/2014/main" id="{7D54D5A1-B68C-9265-B012-BC8698579D95}"/>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90C22881-B6A1-91B0-4FEB-CE2321A18DE1}"/>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553423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A57002E4-6836-46D1-9DBB-3C27C0DD3A89}" type="datetimeFigureOut">
              <a:rPr lang="en-US" smtClean="0"/>
              <a:t>6/26/2025</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48F63A3B-78C7-47BE-AE5E-E10140E04643}" type="slidenum">
              <a:rPr lang="en-US" smtClean="0"/>
              <a:pPr/>
              <a:t>‹#›</a:t>
            </a:fld>
            <a:endParaRPr lang="en-US" dirty="0"/>
          </a:p>
        </p:txBody>
      </p:sp>
      <p:sp>
        <p:nvSpPr>
          <p:cNvPr id="5" name="Freeform: Shape 4">
            <a:extLst>
              <a:ext uri="{FF2B5EF4-FFF2-40B4-BE49-F238E27FC236}">
                <a16:creationId xmlns:a16="http://schemas.microsoft.com/office/drawing/2014/main" id="{0CB1A120-5E8E-7250-B83D-DBCFF61371C1}"/>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5">
            <a:extLst>
              <a:ext uri="{FF2B5EF4-FFF2-40B4-BE49-F238E27FC236}">
                <a16:creationId xmlns:a16="http://schemas.microsoft.com/office/drawing/2014/main" id="{55D85F0B-54EF-FB66-60D5-AEECA758FB8C}"/>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377171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F131DD-A141-4471-BCF9-C6073EDD7E20}" type="datetimeFigureOut">
              <a:rPr lang="en-US" smtClean="0"/>
              <a:t>6/26/2025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
        <p:nvSpPr>
          <p:cNvPr id="8" name="Freeform: Shape 7">
            <a:extLst>
              <a:ext uri="{FF2B5EF4-FFF2-40B4-BE49-F238E27FC236}">
                <a16:creationId xmlns:a16="http://schemas.microsoft.com/office/drawing/2014/main" id="{4E741C25-126A-8374-E23D-89E72184767D}"/>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651989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AB334A90-EB03-42F3-8859-2C2B2724C058}" type="datetimeFigureOut">
              <a:rPr lang="en-US" smtClean="0"/>
              <a:t>6/26/2025</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48F63A3B-78C7-47BE-AE5E-E10140E04643}" type="slidenum">
              <a:rPr lang="en-US" smtClean="0"/>
              <a:pPr/>
              <a:t>‹#›</a:t>
            </a:fld>
            <a:endParaRPr lang="en-US" dirty="0"/>
          </a:p>
        </p:txBody>
      </p:sp>
      <p:sp>
        <p:nvSpPr>
          <p:cNvPr id="8" name="Freeform: Shape 7">
            <a:extLst>
              <a:ext uri="{FF2B5EF4-FFF2-40B4-BE49-F238E27FC236}">
                <a16:creationId xmlns:a16="http://schemas.microsoft.com/office/drawing/2014/main" id="{2F02CF2C-9D10-6B58-134B-DCA31722E5FE}"/>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1117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CBC48EC7-AF6A-48D3-8284-14BACBEBDD84}" type="datetimeFigureOut">
              <a:rPr lang="en-US" smtClean="0"/>
              <a:t>6/26/2025</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456808882"/>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4" r:id="rId20"/>
    <p:sldLayoutId id="2147483765" r:id="rId21"/>
    <p:sldLayoutId id="2147483766" r:id="rId22"/>
    <p:sldLayoutId id="2147483767" r:id="rId23"/>
  </p:sldLayoutIdLst>
  <p:hf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9.xml"/><Relationship Id="rId1" Type="http://schemas.openxmlformats.org/officeDocument/2006/relationships/themeOverride" Target="../theme/themeOverride1.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9.xml"/><Relationship Id="rId1" Type="http://schemas.openxmlformats.org/officeDocument/2006/relationships/themeOverride" Target="../theme/themeOverride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9.xml"/><Relationship Id="rId1" Type="http://schemas.openxmlformats.org/officeDocument/2006/relationships/themeOverride" Target="../theme/themeOverride3.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themeOverride" Target="../theme/themeOverride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8.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slide" Target="slide7.xml"/><Relationship Id="rId5" Type="http://schemas.openxmlformats.org/officeDocument/2006/relationships/slide" Target="slide6.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89" y="289117"/>
            <a:ext cx="6392421" cy="3831221"/>
          </a:xfrm>
        </p:spPr>
        <p:txBody>
          <a:bodyPr anchor="ctr"/>
          <a:lstStyle/>
          <a:p>
            <a:r>
              <a:rPr lang="en-IN" b="1" dirty="0">
                <a:solidFill>
                  <a:schemeClr val="accent3"/>
                </a:solidFill>
              </a:rPr>
              <a:t>Twitter Sentiment Analysis using NLP</a:t>
            </a:r>
            <a:br>
              <a:rPr lang="en-IN" b="1" dirty="0"/>
            </a:br>
            <a:r>
              <a:rPr lang="en-IN" sz="1800" b="1" dirty="0"/>
              <a:t> </a:t>
            </a:r>
            <a:br>
              <a:rPr lang="en-IN" b="1" dirty="0"/>
            </a:br>
            <a:r>
              <a:rPr lang="en-IN" b="1" dirty="0">
                <a:solidFill>
                  <a:schemeClr val="accent1"/>
                </a:solidFill>
              </a:rPr>
              <a:t>Date: </a:t>
            </a:r>
            <a:r>
              <a:rPr lang="en-IN" b="1" dirty="0"/>
              <a:t>28</a:t>
            </a:r>
            <a:r>
              <a:rPr lang="en-IN" b="1" baseline="30000" dirty="0"/>
              <a:t>th</a:t>
            </a:r>
            <a:r>
              <a:rPr lang="en-IN" b="1" dirty="0"/>
              <a:t> June, 2025</a:t>
            </a:r>
            <a:br>
              <a:rPr lang="en-IN" b="1" dirty="0">
                <a:solidFill>
                  <a:schemeClr val="accent6"/>
                </a:solidFill>
              </a:rPr>
            </a:br>
            <a:r>
              <a:rPr lang="en-IN" sz="1800" b="1" dirty="0">
                <a:solidFill>
                  <a:schemeClr val="accent6"/>
                </a:solidFill>
              </a:rPr>
              <a:t> </a:t>
            </a:r>
            <a:br>
              <a:rPr lang="en-IN" b="1" dirty="0"/>
            </a:br>
            <a:r>
              <a:rPr lang="en-IN" b="1" dirty="0">
                <a:solidFill>
                  <a:schemeClr val="accent1"/>
                </a:solidFill>
              </a:rPr>
              <a:t>Prepared by:</a:t>
            </a:r>
            <a:br>
              <a:rPr lang="en-IN" b="1" dirty="0">
                <a:solidFill>
                  <a:schemeClr val="accent1"/>
                </a:solidFill>
              </a:rPr>
            </a:br>
            <a:r>
              <a:rPr lang="en-IN" b="1" dirty="0"/>
              <a:t>PAROMITA SAHA</a:t>
            </a: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3794538" y="1624935"/>
            <a:ext cx="7043617" cy="1135320"/>
          </a:xfrm>
        </p:spPr>
        <p:txBody>
          <a:bodyPr/>
          <a:lstStyle/>
          <a:p>
            <a:r>
              <a:rPr lang="en-IN" b="1" dirty="0"/>
              <a:t>Key Findings and Visualizations</a:t>
            </a:r>
            <a:endParaRPr lang="en-US" dirty="0"/>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p:txBody>
          <a:bodyPr/>
          <a:lstStyle/>
          <a:p>
            <a:fld id="{48F63A3B-78C7-47BE-AE5E-E10140E04643}" type="slidenum">
              <a:rPr lang="en-US" smtClean="0"/>
              <a:pPr/>
              <a:t>10</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4364808" y="2678041"/>
            <a:ext cx="7043618" cy="1490836"/>
          </a:xfrm>
        </p:spPr>
        <p:txBody>
          <a:bodyPr/>
          <a:lstStyle/>
          <a:p>
            <a:pPr algn="just"/>
            <a:r>
              <a:rPr lang="en-IN" dirty="0"/>
              <a:t>This section presents the insights gained through the sentiment analysis, supported by various visual representations.</a:t>
            </a:r>
          </a:p>
        </p:txBody>
      </p:sp>
    </p:spTree>
    <p:extLst>
      <p:ext uri="{BB962C8B-B14F-4D97-AF65-F5344CB8AC3E}">
        <p14:creationId xmlns:p14="http://schemas.microsoft.com/office/powerpoint/2010/main" val="1131718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E35EE-FDC2-7798-0218-3882E7C88FE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96B337-F22D-2ACA-E7F5-A96448D084D0}"/>
              </a:ext>
            </a:extLst>
          </p:cNvPr>
          <p:cNvSpPr>
            <a:spLocks noGrp="1"/>
          </p:cNvSpPr>
          <p:nvPr>
            <p:ph type="sldNum" sz="quarter" idx="10"/>
          </p:nvPr>
        </p:nvSpPr>
        <p:spPr/>
        <p:txBody>
          <a:bodyPr/>
          <a:lstStyle/>
          <a:p>
            <a:fld id="{48F63A3B-78C7-47BE-AE5E-E10140E04643}" type="slidenum">
              <a:rPr lang="en-US" smtClean="0"/>
              <a:pPr/>
              <a:t>11</a:t>
            </a:fld>
            <a:endParaRPr lang="en-US" dirty="0"/>
          </a:p>
        </p:txBody>
      </p:sp>
      <p:sp>
        <p:nvSpPr>
          <p:cNvPr id="13" name="Text Placeholder 3">
            <a:extLst>
              <a:ext uri="{FF2B5EF4-FFF2-40B4-BE49-F238E27FC236}">
                <a16:creationId xmlns:a16="http://schemas.microsoft.com/office/drawing/2014/main" id="{5D49336E-46EF-6B27-1D22-B9452152F248}"/>
              </a:ext>
            </a:extLst>
          </p:cNvPr>
          <p:cNvSpPr txBox="1">
            <a:spLocks/>
          </p:cNvSpPr>
          <p:nvPr/>
        </p:nvSpPr>
        <p:spPr>
          <a:xfrm>
            <a:off x="6096000" y="1406014"/>
            <a:ext cx="5336444" cy="1248696"/>
          </a:xfrm>
          <a:prstGeom prst="rect">
            <a:avLst/>
          </a:prstGeom>
        </p:spPr>
        <p:txBody>
          <a:bodyPr vert="horz" lIns="91440" tIns="0" rIns="91440" bIns="0" rtlCol="0">
            <a:normAutofit/>
          </a:bodyPr>
          <a:lstStyle>
            <a:lvl1pPr marL="0" indent="0" algn="l" defTabSz="914400" rtl="0" eaLnBrk="1" latinLnBrk="0" hangingPunct="1">
              <a:lnSpc>
                <a:spcPct val="120000"/>
              </a:lnSpc>
              <a:spcBef>
                <a:spcPts val="10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1pPr>
            <a:lvl2pPr marL="6858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2pPr>
            <a:lvl3pPr marL="11430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3pPr>
            <a:lvl4pPr marL="16002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4pPr>
            <a:lvl5pPr marL="20574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algn="just"/>
            <a:r>
              <a:rPr lang="en-IN" dirty="0"/>
              <a:t>This line plot visualizes how the sentiment of tweets changes over time, allowing us to identify periods of shifting public opinion.</a:t>
            </a:r>
            <a:endParaRPr lang="en-US" dirty="0"/>
          </a:p>
        </p:txBody>
      </p:sp>
      <p:sp>
        <p:nvSpPr>
          <p:cNvPr id="14" name="Title 4">
            <a:extLst>
              <a:ext uri="{FF2B5EF4-FFF2-40B4-BE49-F238E27FC236}">
                <a16:creationId xmlns:a16="http://schemas.microsoft.com/office/drawing/2014/main" id="{29DCF59B-F0CB-819A-9924-577049EBCEBE}"/>
              </a:ext>
            </a:extLst>
          </p:cNvPr>
          <p:cNvSpPr txBox="1">
            <a:spLocks/>
          </p:cNvSpPr>
          <p:nvPr/>
        </p:nvSpPr>
        <p:spPr>
          <a:xfrm>
            <a:off x="6324614" y="541236"/>
            <a:ext cx="4654969" cy="835281"/>
          </a:xfrm>
          <a:prstGeom prst="rect">
            <a:avLst/>
          </a:prstGeom>
        </p:spPr>
        <p:txBody>
          <a:bodyPr vert="horz" lIns="228600" tIns="0" rIns="228600" bIns="0" rtlCol="0" anchor="ctr">
            <a:normAutofit fontScale="97500"/>
          </a:bodyPr>
          <a:lstStyle>
            <a:lvl1pPr algn="l" defTabSz="914400" rtl="0" eaLnBrk="1" latinLnBrk="0" hangingPunct="1">
              <a:lnSpc>
                <a:spcPct val="100000"/>
              </a:lnSpc>
              <a:spcBef>
                <a:spcPct val="0"/>
              </a:spcBef>
              <a:buNone/>
              <a:defRPr sz="3600" b="0" i="0" kern="1200" cap="none" spc="-150">
                <a:solidFill>
                  <a:schemeClr val="accent6"/>
                </a:solidFill>
                <a:effectLst/>
                <a:latin typeface="+mj-lt"/>
                <a:ea typeface="+mj-ea"/>
                <a:cs typeface="+mj-cs"/>
              </a:defRPr>
            </a:lvl1pPr>
          </a:lstStyle>
          <a:p>
            <a:pPr algn="ctr"/>
            <a:r>
              <a:rPr lang="en-IN" sz="2800" b="1" dirty="0">
                <a:solidFill>
                  <a:schemeClr val="accent3"/>
                </a:solidFill>
              </a:rPr>
              <a:t>Sentiment Trends Over Time</a:t>
            </a:r>
            <a:endParaRPr lang="en-US" sz="2800" dirty="0">
              <a:solidFill>
                <a:schemeClr val="accent3"/>
              </a:solidFill>
            </a:endParaRPr>
          </a:p>
        </p:txBody>
      </p:sp>
      <p:pic>
        <p:nvPicPr>
          <p:cNvPr id="15" name="Content Placeholder 10">
            <a:extLst>
              <a:ext uri="{FF2B5EF4-FFF2-40B4-BE49-F238E27FC236}">
                <a16:creationId xmlns:a16="http://schemas.microsoft.com/office/drawing/2014/main" id="{8515F23F-DC06-95DB-BB2D-131994220360}"/>
              </a:ext>
            </a:extLst>
          </p:cNvPr>
          <p:cNvPicPr>
            <a:picLocks noChangeAspect="1"/>
          </p:cNvPicPr>
          <p:nvPr/>
        </p:nvPicPr>
        <p:blipFill>
          <a:blip r:embed="rId3"/>
          <a:srcRect l="7293" t="6418" r="5886"/>
          <a:stretch>
            <a:fillRect/>
          </a:stretch>
        </p:blipFill>
        <p:spPr>
          <a:xfrm>
            <a:off x="6096000" y="2881316"/>
            <a:ext cx="5555226" cy="3760837"/>
          </a:xfrm>
          <a:prstGeom prst="rect">
            <a:avLst/>
          </a:prstGeom>
          <a:ln w="28575">
            <a:solidFill>
              <a:schemeClr val="accent2"/>
            </a:solidFill>
          </a:ln>
        </p:spPr>
      </p:pic>
      <p:sp>
        <p:nvSpPr>
          <p:cNvPr id="3" name="Text Placeholder 3">
            <a:extLst>
              <a:ext uri="{FF2B5EF4-FFF2-40B4-BE49-F238E27FC236}">
                <a16:creationId xmlns:a16="http://schemas.microsoft.com/office/drawing/2014/main" id="{FB47714E-CA0A-747D-3639-D01A6D0650DD}"/>
              </a:ext>
            </a:extLst>
          </p:cNvPr>
          <p:cNvSpPr txBox="1">
            <a:spLocks/>
          </p:cNvSpPr>
          <p:nvPr/>
        </p:nvSpPr>
        <p:spPr>
          <a:xfrm>
            <a:off x="553059" y="1406014"/>
            <a:ext cx="5324160" cy="1120876"/>
          </a:xfrm>
          <a:prstGeom prst="rect">
            <a:avLst/>
          </a:prstGeom>
        </p:spPr>
        <p:txBody>
          <a:bodyPr vert="horz" lIns="91440" tIns="0" rIns="91440" bIns="0" rtlCol="0">
            <a:normAutofit/>
          </a:bodyPr>
          <a:lstStyle>
            <a:lvl1pPr marL="0" indent="0" algn="l" defTabSz="914400" rtl="0" eaLnBrk="1" latinLnBrk="0" hangingPunct="1">
              <a:lnSpc>
                <a:spcPct val="120000"/>
              </a:lnSpc>
              <a:spcBef>
                <a:spcPts val="10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1pPr>
            <a:lvl2pPr marL="6858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2pPr>
            <a:lvl3pPr marL="11430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3pPr>
            <a:lvl4pPr marL="16002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4pPr>
            <a:lvl5pPr marL="20574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IN" dirty="0"/>
              <a:t>This line graph displays the aggregated likes and retweets over time, showing the overall engagement patterns.</a:t>
            </a:r>
          </a:p>
        </p:txBody>
      </p:sp>
      <p:sp>
        <p:nvSpPr>
          <p:cNvPr id="6" name="Title 4">
            <a:extLst>
              <a:ext uri="{FF2B5EF4-FFF2-40B4-BE49-F238E27FC236}">
                <a16:creationId xmlns:a16="http://schemas.microsoft.com/office/drawing/2014/main" id="{EC8FBA15-3EF5-F1DC-0748-0D509FC8AD6B}"/>
              </a:ext>
            </a:extLst>
          </p:cNvPr>
          <p:cNvSpPr txBox="1">
            <a:spLocks/>
          </p:cNvSpPr>
          <p:nvPr/>
        </p:nvSpPr>
        <p:spPr>
          <a:xfrm>
            <a:off x="889538" y="454280"/>
            <a:ext cx="4742828" cy="948815"/>
          </a:xfrm>
          <a:prstGeom prst="rect">
            <a:avLst/>
          </a:prstGeom>
        </p:spPr>
        <p:txBody>
          <a:bodyPr vert="horz" lIns="228600" tIns="0" rIns="228600" bIns="0" rtlCol="0" anchor="ctr">
            <a:normAutofit fontScale="97500"/>
          </a:bodyPr>
          <a:lstStyle>
            <a:lvl1pPr algn="l" defTabSz="914400" rtl="0" eaLnBrk="1" latinLnBrk="0" hangingPunct="1">
              <a:lnSpc>
                <a:spcPct val="100000"/>
              </a:lnSpc>
              <a:spcBef>
                <a:spcPct val="0"/>
              </a:spcBef>
              <a:buNone/>
              <a:defRPr sz="3600" b="0" i="0" kern="1200" cap="none" spc="-150">
                <a:solidFill>
                  <a:schemeClr val="accent6"/>
                </a:solidFill>
                <a:effectLst/>
                <a:latin typeface="+mj-lt"/>
                <a:ea typeface="+mj-ea"/>
                <a:cs typeface="+mj-cs"/>
              </a:defRPr>
            </a:lvl1pPr>
          </a:lstStyle>
          <a:p>
            <a:pPr algn="ctr"/>
            <a:r>
              <a:rPr lang="en-IN" sz="2800" b="1" dirty="0">
                <a:solidFill>
                  <a:schemeClr val="accent1"/>
                </a:solidFill>
              </a:rPr>
              <a:t>Engagement Trends Over Time</a:t>
            </a:r>
            <a:endParaRPr lang="en-US" sz="1600" b="1" dirty="0">
              <a:solidFill>
                <a:schemeClr val="accent1"/>
              </a:solidFill>
            </a:endParaRPr>
          </a:p>
        </p:txBody>
      </p:sp>
      <p:pic>
        <p:nvPicPr>
          <p:cNvPr id="7" name="Content Placeholder 10">
            <a:extLst>
              <a:ext uri="{FF2B5EF4-FFF2-40B4-BE49-F238E27FC236}">
                <a16:creationId xmlns:a16="http://schemas.microsoft.com/office/drawing/2014/main" id="{95002567-A9E3-53FB-555A-626A2309B23B}"/>
              </a:ext>
            </a:extLst>
          </p:cNvPr>
          <p:cNvPicPr>
            <a:picLocks noChangeAspect="1"/>
          </p:cNvPicPr>
          <p:nvPr/>
        </p:nvPicPr>
        <p:blipFill>
          <a:blip r:embed="rId4"/>
          <a:srcRect l="4798" t="4065" r="5574"/>
          <a:stretch>
            <a:fillRect/>
          </a:stretch>
        </p:blipFill>
        <p:spPr>
          <a:xfrm>
            <a:off x="540774" y="2881316"/>
            <a:ext cx="5342598" cy="3760837"/>
          </a:xfrm>
          <a:prstGeom prst="rect">
            <a:avLst/>
          </a:prstGeom>
          <a:ln w="28575">
            <a:solidFill>
              <a:schemeClr val="accent2"/>
            </a:solidFill>
          </a:ln>
        </p:spPr>
      </p:pic>
    </p:spTree>
    <p:extLst>
      <p:ext uri="{BB962C8B-B14F-4D97-AF65-F5344CB8AC3E}">
        <p14:creationId xmlns:p14="http://schemas.microsoft.com/office/powerpoint/2010/main" val="605244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462116" y="457199"/>
            <a:ext cx="4923489" cy="948815"/>
          </a:xfrm>
        </p:spPr>
        <p:txBody>
          <a:bodyPr>
            <a:noAutofit/>
          </a:bodyPr>
          <a:lstStyle/>
          <a:p>
            <a:pPr algn="ctr"/>
            <a:r>
              <a:rPr lang="en-IN" sz="2400" b="1" dirty="0">
                <a:solidFill>
                  <a:schemeClr val="accent1">
                    <a:lumMod val="75000"/>
                  </a:schemeClr>
                </a:solidFill>
              </a:rPr>
              <a:t>Likes Distribution by Sentiment Category</a:t>
            </a:r>
            <a:endParaRPr lang="en-US" sz="2000" dirty="0">
              <a:solidFill>
                <a:schemeClr val="accent1">
                  <a:lumMod val="75000"/>
                </a:schemeClr>
              </a:solidFill>
            </a:endParaRPr>
          </a:p>
        </p:txBody>
      </p:sp>
      <p:sp>
        <p:nvSpPr>
          <p:cNvPr id="4" name="Text Placeholder 3">
            <a:extLst>
              <a:ext uri="{FF2B5EF4-FFF2-40B4-BE49-F238E27FC236}">
                <a16:creationId xmlns:a16="http://schemas.microsoft.com/office/drawing/2014/main" id="{97DCC342-9FD1-7055-EAAC-008DC851B13F}"/>
              </a:ext>
            </a:extLst>
          </p:cNvPr>
          <p:cNvSpPr>
            <a:spLocks noGrp="1"/>
          </p:cNvSpPr>
          <p:nvPr>
            <p:ph sz="half" idx="1"/>
          </p:nvPr>
        </p:nvSpPr>
        <p:spPr>
          <a:xfrm>
            <a:off x="642777" y="1406014"/>
            <a:ext cx="5303589" cy="1120876"/>
          </a:xfrm>
        </p:spPr>
        <p:txBody>
          <a:bodyPr/>
          <a:lstStyle/>
          <a:p>
            <a:pPr algn="just"/>
            <a:r>
              <a:rPr lang="en-US" dirty="0"/>
              <a:t>This chart illustrate whether tweets of a particular sentiment tend to receive more or fewer likes compared to others.</a:t>
            </a:r>
          </a:p>
        </p:txBody>
      </p:sp>
      <p:pic>
        <p:nvPicPr>
          <p:cNvPr id="11" name="Content Placeholder 10">
            <a:extLst>
              <a:ext uri="{FF2B5EF4-FFF2-40B4-BE49-F238E27FC236}">
                <a16:creationId xmlns:a16="http://schemas.microsoft.com/office/drawing/2014/main" id="{E90C802C-DF02-ADD6-2EE1-D1548AA584AD}"/>
              </a:ext>
            </a:extLst>
          </p:cNvPr>
          <p:cNvPicPr>
            <a:picLocks noGrp="1" noChangeAspect="1"/>
          </p:cNvPicPr>
          <p:nvPr>
            <p:ph sz="half" idx="15"/>
          </p:nvPr>
        </p:nvPicPr>
        <p:blipFill>
          <a:blip r:embed="rId4"/>
          <a:srcRect l="5516" t="5149" r="6900"/>
          <a:stretch>
            <a:fillRect/>
          </a:stretch>
        </p:blipFill>
        <p:spPr>
          <a:xfrm>
            <a:off x="552446" y="2772698"/>
            <a:ext cx="5543554" cy="3736776"/>
          </a:xfrm>
          <a:ln w="28575">
            <a:solidFill>
              <a:schemeClr val="accent2"/>
            </a:solidFill>
          </a:ln>
        </p:spPr>
      </p:pic>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p:txBody>
          <a:bodyPr/>
          <a:lstStyle/>
          <a:p>
            <a:fld id="{48F63A3B-78C7-47BE-AE5E-E10140E04643}" type="slidenum">
              <a:rPr lang="en-US" smtClean="0"/>
              <a:pPr/>
              <a:t>12</a:t>
            </a:fld>
            <a:endParaRPr lang="en-US" dirty="0"/>
          </a:p>
        </p:txBody>
      </p:sp>
      <p:sp>
        <p:nvSpPr>
          <p:cNvPr id="13" name="Text Placeholder 3">
            <a:extLst>
              <a:ext uri="{FF2B5EF4-FFF2-40B4-BE49-F238E27FC236}">
                <a16:creationId xmlns:a16="http://schemas.microsoft.com/office/drawing/2014/main" id="{BFF611E8-9894-1B9A-DDA6-F07456E36270}"/>
              </a:ext>
            </a:extLst>
          </p:cNvPr>
          <p:cNvSpPr txBox="1">
            <a:spLocks/>
          </p:cNvSpPr>
          <p:nvPr/>
        </p:nvSpPr>
        <p:spPr>
          <a:xfrm>
            <a:off x="6314782" y="1406014"/>
            <a:ext cx="5234440" cy="1120876"/>
          </a:xfrm>
          <a:prstGeom prst="rect">
            <a:avLst/>
          </a:prstGeom>
        </p:spPr>
        <p:txBody>
          <a:bodyPr vert="horz" lIns="91440" tIns="0" rIns="91440" bIns="0" rtlCol="0">
            <a:normAutofit/>
          </a:bodyPr>
          <a:lstStyle>
            <a:lvl1pPr marL="0" indent="0" algn="l" defTabSz="914400" rtl="0" eaLnBrk="1" latinLnBrk="0" hangingPunct="1">
              <a:lnSpc>
                <a:spcPct val="120000"/>
              </a:lnSpc>
              <a:spcBef>
                <a:spcPts val="10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1pPr>
            <a:lvl2pPr marL="6858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2pPr>
            <a:lvl3pPr marL="11430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3pPr>
            <a:lvl4pPr marL="16002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4pPr>
            <a:lvl5pPr marL="20574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algn="just"/>
            <a:r>
              <a:rPr lang="en-US" dirty="0"/>
              <a:t>This chart illustrate whether tweets of a particular sentiment tend to receive more or fewer retweets compared to others.</a:t>
            </a:r>
          </a:p>
        </p:txBody>
      </p:sp>
      <p:sp>
        <p:nvSpPr>
          <p:cNvPr id="14" name="Title 4">
            <a:extLst>
              <a:ext uri="{FF2B5EF4-FFF2-40B4-BE49-F238E27FC236}">
                <a16:creationId xmlns:a16="http://schemas.microsoft.com/office/drawing/2014/main" id="{8EE8DDC5-2D4A-3CF1-9AE3-9C4689CF5F8D}"/>
              </a:ext>
            </a:extLst>
          </p:cNvPr>
          <p:cNvSpPr txBox="1">
            <a:spLocks/>
          </p:cNvSpPr>
          <p:nvPr/>
        </p:nvSpPr>
        <p:spPr>
          <a:xfrm>
            <a:off x="6314783" y="457199"/>
            <a:ext cx="4742828" cy="948815"/>
          </a:xfrm>
          <a:prstGeom prst="rect">
            <a:avLst/>
          </a:prstGeom>
        </p:spPr>
        <p:txBody>
          <a:bodyPr vert="horz" lIns="228600" tIns="0" rIns="228600" bIns="0" rtlCol="0" anchor="ctr">
            <a:normAutofit fontScale="97500"/>
          </a:bodyPr>
          <a:lstStyle>
            <a:lvl1pPr algn="l" defTabSz="914400" rtl="0" eaLnBrk="1" latinLnBrk="0" hangingPunct="1">
              <a:lnSpc>
                <a:spcPct val="100000"/>
              </a:lnSpc>
              <a:spcBef>
                <a:spcPct val="0"/>
              </a:spcBef>
              <a:buNone/>
              <a:defRPr sz="3600" b="0" i="0" kern="1200" cap="none" spc="-150">
                <a:solidFill>
                  <a:schemeClr val="accent6"/>
                </a:solidFill>
                <a:effectLst/>
                <a:latin typeface="+mj-lt"/>
                <a:ea typeface="+mj-ea"/>
                <a:cs typeface="+mj-cs"/>
              </a:defRPr>
            </a:lvl1pPr>
          </a:lstStyle>
          <a:p>
            <a:pPr algn="ctr"/>
            <a:r>
              <a:rPr lang="en-IN" sz="2400" b="1" dirty="0">
                <a:solidFill>
                  <a:schemeClr val="accent5">
                    <a:lumMod val="75000"/>
                  </a:schemeClr>
                </a:solidFill>
              </a:rPr>
              <a:t>Retweets Distribution by Sentiment Category</a:t>
            </a:r>
            <a:endParaRPr lang="en-US" sz="1800" b="1" dirty="0">
              <a:solidFill>
                <a:schemeClr val="accent5">
                  <a:lumMod val="75000"/>
                </a:schemeClr>
              </a:solidFill>
            </a:endParaRPr>
          </a:p>
        </p:txBody>
      </p:sp>
      <p:pic>
        <p:nvPicPr>
          <p:cNvPr id="15" name="Content Placeholder 10">
            <a:extLst>
              <a:ext uri="{FF2B5EF4-FFF2-40B4-BE49-F238E27FC236}">
                <a16:creationId xmlns:a16="http://schemas.microsoft.com/office/drawing/2014/main" id="{370B027D-6A06-C21C-7A83-BDA70934425E}"/>
              </a:ext>
            </a:extLst>
          </p:cNvPr>
          <p:cNvPicPr>
            <a:picLocks noChangeAspect="1"/>
          </p:cNvPicPr>
          <p:nvPr/>
        </p:nvPicPr>
        <p:blipFill>
          <a:blip r:embed="rId5"/>
          <a:srcRect l="5730" t="6381" r="6133"/>
          <a:stretch>
            <a:fillRect/>
          </a:stretch>
        </p:blipFill>
        <p:spPr>
          <a:xfrm>
            <a:off x="6328296" y="2772698"/>
            <a:ext cx="5311258" cy="3736776"/>
          </a:xfrm>
          <a:prstGeom prst="rect">
            <a:avLst/>
          </a:prstGeom>
          <a:ln w="28575">
            <a:solidFill>
              <a:schemeClr val="accent2"/>
            </a:solidFill>
          </a:ln>
        </p:spPr>
      </p:pic>
    </p:spTree>
    <p:extLst>
      <p:ext uri="{BB962C8B-B14F-4D97-AF65-F5344CB8AC3E}">
        <p14:creationId xmlns:p14="http://schemas.microsoft.com/office/powerpoint/2010/main" val="3969996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24210-D401-150C-D6BF-7C54C9EF1BB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1A478C-56FC-D38E-908B-4C23572896C6}"/>
              </a:ext>
            </a:extLst>
          </p:cNvPr>
          <p:cNvSpPr>
            <a:spLocks noGrp="1"/>
          </p:cNvSpPr>
          <p:nvPr>
            <p:ph type="sldNum" sz="quarter" idx="10"/>
          </p:nvPr>
        </p:nvSpPr>
        <p:spPr/>
        <p:txBody>
          <a:bodyPr/>
          <a:lstStyle/>
          <a:p>
            <a:fld id="{48F63A3B-78C7-47BE-AE5E-E10140E04643}" type="slidenum">
              <a:rPr lang="en-US" smtClean="0"/>
              <a:pPr/>
              <a:t>13</a:t>
            </a:fld>
            <a:endParaRPr lang="en-US" dirty="0"/>
          </a:p>
        </p:txBody>
      </p:sp>
      <p:sp>
        <p:nvSpPr>
          <p:cNvPr id="3" name="Title 4">
            <a:extLst>
              <a:ext uri="{FF2B5EF4-FFF2-40B4-BE49-F238E27FC236}">
                <a16:creationId xmlns:a16="http://schemas.microsoft.com/office/drawing/2014/main" id="{A71CEDE0-C84C-43F0-27AF-C88AC8B3442B}"/>
              </a:ext>
            </a:extLst>
          </p:cNvPr>
          <p:cNvSpPr txBox="1">
            <a:spLocks/>
          </p:cNvSpPr>
          <p:nvPr/>
        </p:nvSpPr>
        <p:spPr>
          <a:xfrm>
            <a:off x="6283756" y="457199"/>
            <a:ext cx="5142270" cy="585021"/>
          </a:xfrm>
          <a:prstGeom prst="rect">
            <a:avLst/>
          </a:prstGeom>
        </p:spPr>
        <p:txBody>
          <a:bodyPr vert="horz" lIns="228600" tIns="0" rIns="228600" bIns="0" rtlCol="0" anchor="ctr">
            <a:normAutofit/>
          </a:bodyPr>
          <a:lstStyle>
            <a:lvl1pPr algn="l" defTabSz="914400" rtl="0" eaLnBrk="1" latinLnBrk="0" hangingPunct="1">
              <a:lnSpc>
                <a:spcPct val="100000"/>
              </a:lnSpc>
              <a:spcBef>
                <a:spcPct val="0"/>
              </a:spcBef>
              <a:buNone/>
              <a:defRPr sz="3600" b="0" i="0" kern="1200" cap="none" spc="-150">
                <a:solidFill>
                  <a:schemeClr val="accent6"/>
                </a:solidFill>
                <a:effectLst/>
                <a:latin typeface="+mj-lt"/>
                <a:ea typeface="+mj-ea"/>
                <a:cs typeface="+mj-cs"/>
              </a:defRPr>
            </a:lvl1pPr>
          </a:lstStyle>
          <a:p>
            <a:pPr algn="ctr"/>
            <a:r>
              <a:rPr lang="en-IN" sz="2400" b="1" dirty="0">
                <a:solidFill>
                  <a:schemeClr val="accent1">
                    <a:lumMod val="75000"/>
                  </a:schemeClr>
                </a:solidFill>
              </a:rPr>
              <a:t>Distribution of Sentiment Categories</a:t>
            </a:r>
            <a:endParaRPr lang="en-US" sz="2400" dirty="0">
              <a:solidFill>
                <a:schemeClr val="accent1">
                  <a:lumMod val="75000"/>
                </a:schemeClr>
              </a:solidFill>
            </a:endParaRPr>
          </a:p>
        </p:txBody>
      </p:sp>
      <p:sp>
        <p:nvSpPr>
          <p:cNvPr id="6" name="Text Placeholder 3">
            <a:extLst>
              <a:ext uri="{FF2B5EF4-FFF2-40B4-BE49-F238E27FC236}">
                <a16:creationId xmlns:a16="http://schemas.microsoft.com/office/drawing/2014/main" id="{3CD73744-4E23-41B2-45FC-8838A03344C0}"/>
              </a:ext>
            </a:extLst>
          </p:cNvPr>
          <p:cNvSpPr txBox="1">
            <a:spLocks/>
          </p:cNvSpPr>
          <p:nvPr/>
        </p:nvSpPr>
        <p:spPr>
          <a:xfrm>
            <a:off x="6096000" y="1076199"/>
            <a:ext cx="5515663" cy="1120876"/>
          </a:xfrm>
          <a:prstGeom prst="rect">
            <a:avLst/>
          </a:prstGeom>
        </p:spPr>
        <p:txBody>
          <a:bodyPr vert="horz" lIns="91440" tIns="0" rIns="91440" bIns="0" rtlCol="0">
            <a:normAutofit/>
          </a:bodyPr>
          <a:lstStyle>
            <a:lvl1pPr marL="0" indent="0" algn="l" defTabSz="914400" rtl="0" eaLnBrk="1" latinLnBrk="0" hangingPunct="1">
              <a:lnSpc>
                <a:spcPct val="120000"/>
              </a:lnSpc>
              <a:spcBef>
                <a:spcPts val="10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1pPr>
            <a:lvl2pPr marL="6858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2pPr>
            <a:lvl3pPr marL="11430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3pPr>
            <a:lvl4pPr marL="16002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4pPr>
            <a:lvl5pPr marL="20574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algn="just"/>
            <a:r>
              <a:rPr lang="en-IN" dirty="0"/>
              <a:t>This bar chart illustrates the overall distribution of sentiment categories within the dataset, showing the proportion of positive, negative, and neutral tweets</a:t>
            </a:r>
            <a:endParaRPr lang="en-US" dirty="0"/>
          </a:p>
        </p:txBody>
      </p:sp>
      <p:pic>
        <p:nvPicPr>
          <p:cNvPr id="7" name="Content Placeholder 10">
            <a:extLst>
              <a:ext uri="{FF2B5EF4-FFF2-40B4-BE49-F238E27FC236}">
                <a16:creationId xmlns:a16="http://schemas.microsoft.com/office/drawing/2014/main" id="{82F31F4E-BB90-B92D-DA00-88B1D3F90C33}"/>
              </a:ext>
            </a:extLst>
          </p:cNvPr>
          <p:cNvPicPr>
            <a:picLocks noChangeAspect="1"/>
          </p:cNvPicPr>
          <p:nvPr/>
        </p:nvPicPr>
        <p:blipFill>
          <a:blip r:embed="rId4"/>
          <a:srcRect l="2203" t="5751" r="5961"/>
          <a:stretch>
            <a:fillRect/>
          </a:stretch>
        </p:blipFill>
        <p:spPr>
          <a:xfrm>
            <a:off x="6283756" y="2369575"/>
            <a:ext cx="5296879" cy="4031226"/>
          </a:xfrm>
          <a:prstGeom prst="rect">
            <a:avLst/>
          </a:prstGeom>
          <a:ln w="28575">
            <a:solidFill>
              <a:schemeClr val="accent2"/>
            </a:solidFill>
          </a:ln>
        </p:spPr>
      </p:pic>
      <p:sp>
        <p:nvSpPr>
          <p:cNvPr id="18" name="Title 4">
            <a:extLst>
              <a:ext uri="{FF2B5EF4-FFF2-40B4-BE49-F238E27FC236}">
                <a16:creationId xmlns:a16="http://schemas.microsoft.com/office/drawing/2014/main" id="{56C9098E-A5F6-E420-54DF-70FF17ED6983}"/>
              </a:ext>
            </a:extLst>
          </p:cNvPr>
          <p:cNvSpPr>
            <a:spLocks noGrp="1"/>
          </p:cNvSpPr>
          <p:nvPr>
            <p:ph type="title"/>
          </p:nvPr>
        </p:nvSpPr>
        <p:spPr>
          <a:xfrm>
            <a:off x="706086" y="383481"/>
            <a:ext cx="4923489" cy="732455"/>
          </a:xfrm>
        </p:spPr>
        <p:txBody>
          <a:bodyPr>
            <a:noAutofit/>
          </a:bodyPr>
          <a:lstStyle/>
          <a:p>
            <a:pPr algn="ctr"/>
            <a:r>
              <a:rPr lang="en-US" sz="2400" b="1" dirty="0">
                <a:solidFill>
                  <a:schemeClr val="accent2">
                    <a:lumMod val="75000"/>
                  </a:schemeClr>
                </a:solidFill>
              </a:rPr>
              <a:t>Top 10 Users by Engagement</a:t>
            </a:r>
            <a:endParaRPr lang="en-US" sz="2000" dirty="0">
              <a:solidFill>
                <a:schemeClr val="accent2">
                  <a:lumMod val="75000"/>
                </a:schemeClr>
              </a:solidFill>
            </a:endParaRPr>
          </a:p>
        </p:txBody>
      </p:sp>
      <p:sp>
        <p:nvSpPr>
          <p:cNvPr id="19" name="Text Placeholder 3">
            <a:extLst>
              <a:ext uri="{FF2B5EF4-FFF2-40B4-BE49-F238E27FC236}">
                <a16:creationId xmlns:a16="http://schemas.microsoft.com/office/drawing/2014/main" id="{CE219F97-83B8-BF91-D5D0-3DD352B3F220}"/>
              </a:ext>
            </a:extLst>
          </p:cNvPr>
          <p:cNvSpPr txBox="1">
            <a:spLocks/>
          </p:cNvSpPr>
          <p:nvPr/>
        </p:nvSpPr>
        <p:spPr>
          <a:xfrm>
            <a:off x="604689" y="1145485"/>
            <a:ext cx="5234441" cy="1120876"/>
          </a:xfrm>
          <a:prstGeom prst="rect">
            <a:avLst/>
          </a:prstGeom>
        </p:spPr>
        <p:txBody>
          <a:bodyPr vert="horz" lIns="91440" tIns="0" rIns="91440" bIns="0" rtlCol="0">
            <a:normAutofit/>
          </a:bodyPr>
          <a:lstStyle>
            <a:lvl1pPr marL="0" indent="0" algn="l" defTabSz="914400" rtl="0" eaLnBrk="1" latinLnBrk="0" hangingPunct="1">
              <a:lnSpc>
                <a:spcPct val="120000"/>
              </a:lnSpc>
              <a:spcBef>
                <a:spcPts val="10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1pPr>
            <a:lvl2pPr marL="6858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2pPr>
            <a:lvl3pPr marL="11430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3pPr>
            <a:lvl4pPr marL="16002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4pPr>
            <a:lvl5pPr marL="20574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algn="just"/>
            <a:r>
              <a:rPr lang="en-IN" dirty="0"/>
              <a:t>This chart identifies the users who generated the most likes and retweets, indicating their influence and reach within the Twitter dataset.</a:t>
            </a:r>
          </a:p>
        </p:txBody>
      </p:sp>
      <p:pic>
        <p:nvPicPr>
          <p:cNvPr id="20" name="Content Placeholder 10">
            <a:extLst>
              <a:ext uri="{FF2B5EF4-FFF2-40B4-BE49-F238E27FC236}">
                <a16:creationId xmlns:a16="http://schemas.microsoft.com/office/drawing/2014/main" id="{28147CDC-80DA-605F-5CAE-F047C584AE49}"/>
              </a:ext>
            </a:extLst>
          </p:cNvPr>
          <p:cNvPicPr>
            <a:picLocks noGrp="1" noChangeAspect="1"/>
          </p:cNvPicPr>
          <p:nvPr>
            <p:ph sz="half" idx="15"/>
          </p:nvPr>
        </p:nvPicPr>
        <p:blipFill>
          <a:blip r:embed="rId5"/>
          <a:srcRect l="5447" t="5149" r="6128"/>
          <a:stretch>
            <a:fillRect/>
          </a:stretch>
        </p:blipFill>
        <p:spPr>
          <a:xfrm>
            <a:off x="534619" y="2428619"/>
            <a:ext cx="5463058" cy="3972182"/>
          </a:xfrm>
          <a:ln w="28575">
            <a:solidFill>
              <a:schemeClr val="accent2"/>
            </a:solidFill>
          </a:ln>
        </p:spPr>
      </p:pic>
    </p:spTree>
    <p:extLst>
      <p:ext uri="{BB962C8B-B14F-4D97-AF65-F5344CB8AC3E}">
        <p14:creationId xmlns:p14="http://schemas.microsoft.com/office/powerpoint/2010/main" val="518847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5507A-3A29-EE45-C01B-890FB808B41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2D7BCC-1456-533B-2769-04C9D81C3386}"/>
              </a:ext>
            </a:extLst>
          </p:cNvPr>
          <p:cNvSpPr>
            <a:spLocks noGrp="1"/>
          </p:cNvSpPr>
          <p:nvPr>
            <p:ph type="title"/>
          </p:nvPr>
        </p:nvSpPr>
        <p:spPr>
          <a:xfrm>
            <a:off x="462116" y="457199"/>
            <a:ext cx="5415102" cy="693175"/>
          </a:xfrm>
        </p:spPr>
        <p:txBody>
          <a:bodyPr>
            <a:noAutofit/>
          </a:bodyPr>
          <a:lstStyle/>
          <a:p>
            <a:pPr algn="ctr"/>
            <a:r>
              <a:rPr lang="en-IN" sz="2800" b="1" dirty="0">
                <a:solidFill>
                  <a:schemeClr val="accent1">
                    <a:lumMod val="75000"/>
                  </a:schemeClr>
                </a:solidFill>
              </a:rPr>
              <a:t>Most Frequent Words in Tweets</a:t>
            </a:r>
            <a:endParaRPr lang="en-US" sz="1600" dirty="0">
              <a:solidFill>
                <a:schemeClr val="accent1">
                  <a:lumMod val="75000"/>
                </a:schemeClr>
              </a:solidFill>
            </a:endParaRPr>
          </a:p>
        </p:txBody>
      </p:sp>
      <p:sp>
        <p:nvSpPr>
          <p:cNvPr id="4" name="Text Placeholder 3">
            <a:extLst>
              <a:ext uri="{FF2B5EF4-FFF2-40B4-BE49-F238E27FC236}">
                <a16:creationId xmlns:a16="http://schemas.microsoft.com/office/drawing/2014/main" id="{102F1EF1-20B5-88D3-1438-4ACB14E6EDED}"/>
              </a:ext>
            </a:extLst>
          </p:cNvPr>
          <p:cNvSpPr>
            <a:spLocks noGrp="1"/>
          </p:cNvSpPr>
          <p:nvPr>
            <p:ph sz="half" idx="1"/>
          </p:nvPr>
        </p:nvSpPr>
        <p:spPr>
          <a:xfrm>
            <a:off x="521108" y="1233950"/>
            <a:ext cx="5356110" cy="1120876"/>
          </a:xfrm>
        </p:spPr>
        <p:txBody>
          <a:bodyPr/>
          <a:lstStyle/>
          <a:p>
            <a:pPr algn="just"/>
            <a:r>
              <a:rPr lang="en-IN" dirty="0"/>
              <a:t>This bar chart highlights the most commonly used words across all tweets after cleaning, providing insight into the general topics discussed.</a:t>
            </a:r>
          </a:p>
        </p:txBody>
      </p:sp>
      <p:sp>
        <p:nvSpPr>
          <p:cNvPr id="2" name="Slide Number Placeholder 1">
            <a:extLst>
              <a:ext uri="{FF2B5EF4-FFF2-40B4-BE49-F238E27FC236}">
                <a16:creationId xmlns:a16="http://schemas.microsoft.com/office/drawing/2014/main" id="{87A32335-08BF-3A67-3493-AF27050A5487}"/>
              </a:ext>
            </a:extLst>
          </p:cNvPr>
          <p:cNvSpPr>
            <a:spLocks noGrp="1"/>
          </p:cNvSpPr>
          <p:nvPr>
            <p:ph type="sldNum" sz="quarter" idx="10"/>
          </p:nvPr>
        </p:nvSpPr>
        <p:spPr/>
        <p:txBody>
          <a:bodyPr/>
          <a:lstStyle/>
          <a:p>
            <a:fld id="{48F63A3B-78C7-47BE-AE5E-E10140E04643}" type="slidenum">
              <a:rPr lang="en-US" smtClean="0"/>
              <a:pPr/>
              <a:t>14</a:t>
            </a:fld>
            <a:endParaRPr lang="en-US" dirty="0"/>
          </a:p>
        </p:txBody>
      </p:sp>
      <p:sp>
        <p:nvSpPr>
          <p:cNvPr id="3" name="Title 4">
            <a:extLst>
              <a:ext uri="{FF2B5EF4-FFF2-40B4-BE49-F238E27FC236}">
                <a16:creationId xmlns:a16="http://schemas.microsoft.com/office/drawing/2014/main" id="{9F5788C9-3983-9D0F-A9E5-8CE61F76F5F3}"/>
              </a:ext>
            </a:extLst>
          </p:cNvPr>
          <p:cNvSpPr txBox="1">
            <a:spLocks/>
          </p:cNvSpPr>
          <p:nvPr/>
        </p:nvSpPr>
        <p:spPr>
          <a:xfrm>
            <a:off x="6339359" y="457199"/>
            <a:ext cx="5142270" cy="693175"/>
          </a:xfrm>
          <a:prstGeom prst="rect">
            <a:avLst/>
          </a:prstGeom>
        </p:spPr>
        <p:txBody>
          <a:bodyPr vert="horz" lIns="228600" tIns="0" rIns="228600" bIns="0" rtlCol="0" anchor="ctr">
            <a:normAutofit/>
          </a:bodyPr>
          <a:lstStyle>
            <a:lvl1pPr algn="l" defTabSz="914400" rtl="0" eaLnBrk="1" latinLnBrk="0" hangingPunct="1">
              <a:lnSpc>
                <a:spcPct val="100000"/>
              </a:lnSpc>
              <a:spcBef>
                <a:spcPct val="0"/>
              </a:spcBef>
              <a:buNone/>
              <a:defRPr sz="3600" b="0" i="0" kern="1200" cap="none" spc="-150">
                <a:solidFill>
                  <a:schemeClr val="accent6"/>
                </a:solidFill>
                <a:effectLst/>
                <a:latin typeface="+mj-lt"/>
                <a:ea typeface="+mj-ea"/>
                <a:cs typeface="+mj-cs"/>
              </a:defRPr>
            </a:lvl1pPr>
          </a:lstStyle>
          <a:p>
            <a:pPr algn="ctr"/>
            <a:r>
              <a:rPr lang="en-US" sz="2400" b="1" dirty="0">
                <a:solidFill>
                  <a:schemeClr val="accent3">
                    <a:lumMod val="75000"/>
                  </a:schemeClr>
                </a:solidFill>
              </a:rPr>
              <a:t>T</a:t>
            </a:r>
            <a:r>
              <a:rPr lang="en-IN" sz="2400" b="1" dirty="0">
                <a:solidFill>
                  <a:schemeClr val="accent3">
                    <a:lumMod val="75000"/>
                  </a:schemeClr>
                </a:solidFill>
              </a:rPr>
              <a:t>weet Distribution by Hour</a:t>
            </a:r>
            <a:endParaRPr lang="en-US" sz="2400" dirty="0">
              <a:solidFill>
                <a:schemeClr val="accent3">
                  <a:lumMod val="75000"/>
                </a:schemeClr>
              </a:solidFill>
            </a:endParaRPr>
          </a:p>
        </p:txBody>
      </p:sp>
      <p:sp>
        <p:nvSpPr>
          <p:cNvPr id="6" name="Text Placeholder 3">
            <a:extLst>
              <a:ext uri="{FF2B5EF4-FFF2-40B4-BE49-F238E27FC236}">
                <a16:creationId xmlns:a16="http://schemas.microsoft.com/office/drawing/2014/main" id="{8E4F04D8-5B32-9AB2-CFBD-EB19ED470235}"/>
              </a:ext>
            </a:extLst>
          </p:cNvPr>
          <p:cNvSpPr txBox="1">
            <a:spLocks/>
          </p:cNvSpPr>
          <p:nvPr/>
        </p:nvSpPr>
        <p:spPr>
          <a:xfrm>
            <a:off x="6221371" y="1248238"/>
            <a:ext cx="5378246" cy="972933"/>
          </a:xfrm>
          <a:prstGeom prst="rect">
            <a:avLst/>
          </a:prstGeom>
        </p:spPr>
        <p:txBody>
          <a:bodyPr vert="horz" lIns="91440" tIns="0" rIns="91440" bIns="0" rtlCol="0">
            <a:normAutofit/>
          </a:bodyPr>
          <a:lstStyle>
            <a:lvl1pPr marL="0" indent="0" algn="l" defTabSz="914400" rtl="0" eaLnBrk="1" latinLnBrk="0" hangingPunct="1">
              <a:lnSpc>
                <a:spcPct val="120000"/>
              </a:lnSpc>
              <a:spcBef>
                <a:spcPts val="10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1pPr>
            <a:lvl2pPr marL="6858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2pPr>
            <a:lvl3pPr marL="11430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3pPr>
            <a:lvl4pPr marL="16002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4pPr>
            <a:lvl5pPr marL="20574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algn="just"/>
            <a:r>
              <a:rPr lang="en-IN" dirty="0"/>
              <a:t>This chart shows the volume of tweets posted at each hour of the day, revealing peak activity times.</a:t>
            </a:r>
          </a:p>
        </p:txBody>
      </p:sp>
      <p:pic>
        <p:nvPicPr>
          <p:cNvPr id="12" name="Picture 11">
            <a:extLst>
              <a:ext uri="{FF2B5EF4-FFF2-40B4-BE49-F238E27FC236}">
                <a16:creationId xmlns:a16="http://schemas.microsoft.com/office/drawing/2014/main" id="{C5714726-1BAA-FD65-5B6D-37DB4D55CB54}"/>
              </a:ext>
            </a:extLst>
          </p:cNvPr>
          <p:cNvPicPr>
            <a:picLocks noChangeAspect="1"/>
          </p:cNvPicPr>
          <p:nvPr/>
        </p:nvPicPr>
        <p:blipFill>
          <a:blip r:embed="rId4"/>
          <a:srcRect l="3268" t="6001" r="7397"/>
          <a:stretch>
            <a:fillRect/>
          </a:stretch>
        </p:blipFill>
        <p:spPr>
          <a:xfrm>
            <a:off x="521108" y="2418736"/>
            <a:ext cx="5415102" cy="4139380"/>
          </a:xfrm>
          <a:prstGeom prst="rect">
            <a:avLst/>
          </a:prstGeom>
          <a:ln w="28575">
            <a:solidFill>
              <a:schemeClr val="accent1"/>
            </a:solidFill>
          </a:ln>
        </p:spPr>
      </p:pic>
      <p:pic>
        <p:nvPicPr>
          <p:cNvPr id="14" name="Picture 13">
            <a:extLst>
              <a:ext uri="{FF2B5EF4-FFF2-40B4-BE49-F238E27FC236}">
                <a16:creationId xmlns:a16="http://schemas.microsoft.com/office/drawing/2014/main" id="{A1DA6DF0-DC88-4C0C-20D9-A175D40D2958}"/>
              </a:ext>
            </a:extLst>
          </p:cNvPr>
          <p:cNvPicPr>
            <a:picLocks noChangeAspect="1"/>
          </p:cNvPicPr>
          <p:nvPr/>
        </p:nvPicPr>
        <p:blipFill>
          <a:blip r:embed="rId5"/>
          <a:srcRect l="7079" t="3925" r="8423"/>
          <a:stretch>
            <a:fillRect/>
          </a:stretch>
        </p:blipFill>
        <p:spPr>
          <a:xfrm>
            <a:off x="6096001" y="2418736"/>
            <a:ext cx="5574892" cy="4139380"/>
          </a:xfrm>
          <a:prstGeom prst="rect">
            <a:avLst/>
          </a:prstGeom>
          <a:ln w="28575">
            <a:solidFill>
              <a:schemeClr val="accent1"/>
            </a:solidFill>
          </a:ln>
        </p:spPr>
      </p:pic>
    </p:spTree>
    <p:extLst>
      <p:ext uri="{BB962C8B-B14F-4D97-AF65-F5344CB8AC3E}">
        <p14:creationId xmlns:p14="http://schemas.microsoft.com/office/powerpoint/2010/main" val="3709623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625E3-1FE4-3488-A0EA-A69611BF021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B33F98-BF33-8FFE-3F49-E231622AC9C0}"/>
              </a:ext>
            </a:extLst>
          </p:cNvPr>
          <p:cNvSpPr>
            <a:spLocks noGrp="1"/>
          </p:cNvSpPr>
          <p:nvPr>
            <p:ph type="sldNum" sz="quarter" idx="10"/>
          </p:nvPr>
        </p:nvSpPr>
        <p:spPr/>
        <p:txBody>
          <a:bodyPr/>
          <a:lstStyle/>
          <a:p>
            <a:fld id="{48F63A3B-78C7-47BE-AE5E-E10140E04643}" type="slidenum">
              <a:rPr lang="en-US" smtClean="0"/>
              <a:pPr/>
              <a:t>15</a:t>
            </a:fld>
            <a:endParaRPr lang="en-US" dirty="0"/>
          </a:p>
        </p:txBody>
      </p:sp>
      <p:sp>
        <p:nvSpPr>
          <p:cNvPr id="8" name="Title 4">
            <a:extLst>
              <a:ext uri="{FF2B5EF4-FFF2-40B4-BE49-F238E27FC236}">
                <a16:creationId xmlns:a16="http://schemas.microsoft.com/office/drawing/2014/main" id="{82624EAA-9D9B-7637-5F12-8FBD6702E444}"/>
              </a:ext>
            </a:extLst>
          </p:cNvPr>
          <p:cNvSpPr txBox="1">
            <a:spLocks/>
          </p:cNvSpPr>
          <p:nvPr/>
        </p:nvSpPr>
        <p:spPr>
          <a:xfrm>
            <a:off x="529119" y="565314"/>
            <a:ext cx="5415102" cy="821015"/>
          </a:xfrm>
          <a:prstGeom prst="rect">
            <a:avLst/>
          </a:prstGeom>
        </p:spPr>
        <p:txBody>
          <a:bodyPr vert="horz" lIns="228600" tIns="0" rIns="228600" bIns="0" rtlCol="0" anchor="ctr">
            <a:noAutofit/>
          </a:bodyPr>
          <a:lstStyle>
            <a:lvl1pPr algn="l" defTabSz="914400" rtl="0" eaLnBrk="1" latinLnBrk="0" hangingPunct="1">
              <a:lnSpc>
                <a:spcPct val="100000"/>
              </a:lnSpc>
              <a:spcBef>
                <a:spcPct val="0"/>
              </a:spcBef>
              <a:buNone/>
              <a:defRPr sz="3600" b="0" i="0" kern="1200" cap="none" spc="-150">
                <a:solidFill>
                  <a:schemeClr val="accent6"/>
                </a:solidFill>
                <a:effectLst/>
                <a:latin typeface="+mj-lt"/>
                <a:ea typeface="+mj-ea"/>
                <a:cs typeface="+mj-cs"/>
              </a:defRPr>
            </a:lvl1pPr>
          </a:lstStyle>
          <a:p>
            <a:pPr algn="ctr"/>
            <a:r>
              <a:rPr lang="en-US" sz="2800" b="1" dirty="0">
                <a:solidFill>
                  <a:schemeClr val="accent1"/>
                </a:solidFill>
              </a:rPr>
              <a:t>Correlation Between Likes and Retweets</a:t>
            </a:r>
            <a:endParaRPr lang="en-US" sz="2400" dirty="0">
              <a:solidFill>
                <a:schemeClr val="accent1"/>
              </a:solidFill>
            </a:endParaRPr>
          </a:p>
        </p:txBody>
      </p:sp>
      <p:sp>
        <p:nvSpPr>
          <p:cNvPr id="9" name="Text Placeholder 3">
            <a:extLst>
              <a:ext uri="{FF2B5EF4-FFF2-40B4-BE49-F238E27FC236}">
                <a16:creationId xmlns:a16="http://schemas.microsoft.com/office/drawing/2014/main" id="{A8A4FD9A-A3E9-9370-B372-ED8479765E98}"/>
              </a:ext>
            </a:extLst>
          </p:cNvPr>
          <p:cNvSpPr txBox="1">
            <a:spLocks/>
          </p:cNvSpPr>
          <p:nvPr/>
        </p:nvSpPr>
        <p:spPr>
          <a:xfrm>
            <a:off x="619450" y="1386329"/>
            <a:ext cx="5234441" cy="1120876"/>
          </a:xfrm>
          <a:prstGeom prst="rect">
            <a:avLst/>
          </a:prstGeom>
        </p:spPr>
        <p:txBody>
          <a:bodyPr vert="horz" lIns="91440" tIns="0" rIns="91440" bIns="0" rtlCol="0">
            <a:normAutofit/>
          </a:bodyPr>
          <a:lstStyle>
            <a:lvl1pPr marL="0" indent="0" algn="l" defTabSz="914400" rtl="0" eaLnBrk="1" latinLnBrk="0" hangingPunct="1">
              <a:lnSpc>
                <a:spcPct val="120000"/>
              </a:lnSpc>
              <a:spcBef>
                <a:spcPts val="10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1pPr>
            <a:lvl2pPr marL="6858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2pPr>
            <a:lvl3pPr marL="11430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3pPr>
            <a:lvl4pPr marL="16002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4pPr>
            <a:lvl5pPr marL="20574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algn="just"/>
            <a:r>
              <a:rPr lang="en-IN" dirty="0"/>
              <a:t>The scatter plot visualizes the relationship between likes and retweets. A numerical correlation coefficient would further quantify this relationship</a:t>
            </a:r>
          </a:p>
        </p:txBody>
      </p:sp>
      <p:pic>
        <p:nvPicPr>
          <p:cNvPr id="10" name="Content Placeholder 10">
            <a:extLst>
              <a:ext uri="{FF2B5EF4-FFF2-40B4-BE49-F238E27FC236}">
                <a16:creationId xmlns:a16="http://schemas.microsoft.com/office/drawing/2014/main" id="{4228FA0A-AEBE-D584-C75D-CAF32CE22158}"/>
              </a:ext>
            </a:extLst>
          </p:cNvPr>
          <p:cNvPicPr>
            <a:picLocks noChangeAspect="1"/>
          </p:cNvPicPr>
          <p:nvPr/>
        </p:nvPicPr>
        <p:blipFill>
          <a:blip r:embed="rId4"/>
          <a:srcRect l="3979" t="4728" r="6396" b="4728"/>
          <a:stretch>
            <a:fillRect/>
          </a:stretch>
        </p:blipFill>
        <p:spPr>
          <a:xfrm>
            <a:off x="619450" y="2635045"/>
            <a:ext cx="5356110" cy="4031226"/>
          </a:xfrm>
          <a:prstGeom prst="rect">
            <a:avLst/>
          </a:prstGeom>
          <a:ln w="28575">
            <a:solidFill>
              <a:schemeClr val="accent2"/>
            </a:solidFill>
          </a:ln>
        </p:spPr>
      </p:pic>
      <p:graphicFrame>
        <p:nvGraphicFramePr>
          <p:cNvPr id="21" name="Table 20">
            <a:extLst>
              <a:ext uri="{FF2B5EF4-FFF2-40B4-BE49-F238E27FC236}">
                <a16:creationId xmlns:a16="http://schemas.microsoft.com/office/drawing/2014/main" id="{28FBD0CF-1E2D-D4EE-9595-82161ADD3E16}"/>
              </a:ext>
            </a:extLst>
          </p:cNvPr>
          <p:cNvGraphicFramePr>
            <a:graphicFrameLocks noGrp="1"/>
          </p:cNvGraphicFramePr>
          <p:nvPr>
            <p:extLst>
              <p:ext uri="{D42A27DB-BD31-4B8C-83A1-F6EECF244321}">
                <p14:modId xmlns:p14="http://schemas.microsoft.com/office/powerpoint/2010/main" val="4018550153"/>
              </p:ext>
            </p:extLst>
          </p:nvPr>
        </p:nvGraphicFramePr>
        <p:xfrm>
          <a:off x="6338111" y="2635045"/>
          <a:ext cx="4899741" cy="1799303"/>
        </p:xfrm>
        <a:graphic>
          <a:graphicData uri="http://schemas.openxmlformats.org/drawingml/2006/table">
            <a:tbl>
              <a:tblPr firstRow="1" bandRow="1">
                <a:tableStyleId>{5C22544A-7EE6-4342-B048-85BDC9FD1C3A}</a:tableStyleId>
              </a:tblPr>
              <a:tblGrid>
                <a:gridCol w="1226824">
                  <a:extLst>
                    <a:ext uri="{9D8B030D-6E8A-4147-A177-3AD203B41FA5}">
                      <a16:colId xmlns:a16="http://schemas.microsoft.com/office/drawing/2014/main" val="1741810764"/>
                    </a:ext>
                  </a:extLst>
                </a:gridCol>
                <a:gridCol w="1842506">
                  <a:extLst>
                    <a:ext uri="{9D8B030D-6E8A-4147-A177-3AD203B41FA5}">
                      <a16:colId xmlns:a16="http://schemas.microsoft.com/office/drawing/2014/main" val="2454263414"/>
                    </a:ext>
                  </a:extLst>
                </a:gridCol>
                <a:gridCol w="1830411">
                  <a:extLst>
                    <a:ext uri="{9D8B030D-6E8A-4147-A177-3AD203B41FA5}">
                      <a16:colId xmlns:a16="http://schemas.microsoft.com/office/drawing/2014/main" val="1763601488"/>
                    </a:ext>
                  </a:extLst>
                </a:gridCol>
              </a:tblGrid>
              <a:tr h="452731">
                <a:tc>
                  <a:txBody>
                    <a:bodyPr/>
                    <a:lstStyle/>
                    <a:p>
                      <a:pPr algn="ctr"/>
                      <a:endParaRPr lang="en-IN"/>
                    </a:p>
                  </a:txBody>
                  <a:tcPr anchor="ctr"/>
                </a:tc>
                <a:tc>
                  <a:txBody>
                    <a:bodyPr/>
                    <a:lstStyle/>
                    <a:p>
                      <a:pPr algn="ctr"/>
                      <a:r>
                        <a:rPr lang="en-US" dirty="0"/>
                        <a:t>Likes</a:t>
                      </a:r>
                      <a:endParaRPr lang="en-IN" dirty="0"/>
                    </a:p>
                  </a:txBody>
                  <a:tcPr anchor="ctr"/>
                </a:tc>
                <a:tc>
                  <a:txBody>
                    <a:bodyPr/>
                    <a:lstStyle/>
                    <a:p>
                      <a:pPr algn="ctr"/>
                      <a:r>
                        <a:rPr lang="en-US" dirty="0"/>
                        <a:t>Retweets</a:t>
                      </a:r>
                      <a:endParaRPr lang="en-IN" dirty="0"/>
                    </a:p>
                  </a:txBody>
                  <a:tcPr anchor="ctr"/>
                </a:tc>
                <a:extLst>
                  <a:ext uri="{0D108BD9-81ED-4DB2-BD59-A6C34878D82A}">
                    <a16:rowId xmlns:a16="http://schemas.microsoft.com/office/drawing/2014/main" val="332626776"/>
                  </a:ext>
                </a:extLst>
              </a:tr>
              <a:tr h="673286">
                <a:tc>
                  <a:txBody>
                    <a:bodyPr/>
                    <a:lstStyle/>
                    <a:p>
                      <a:pPr algn="ctr"/>
                      <a:r>
                        <a:rPr lang="en-US" b="1" dirty="0"/>
                        <a:t>Likes</a:t>
                      </a:r>
                    </a:p>
                  </a:txBody>
                  <a:tcPr anchor="ctr"/>
                </a:tc>
                <a:tc>
                  <a:txBody>
                    <a:bodyPr/>
                    <a:lstStyle/>
                    <a:p>
                      <a:pPr algn="ctr"/>
                      <a:r>
                        <a:rPr lang="en-US" dirty="0"/>
                        <a:t>1.000000</a:t>
                      </a:r>
                      <a:endParaRPr lang="en-IN" dirty="0"/>
                    </a:p>
                  </a:txBody>
                  <a:tcPr anchor="ctr"/>
                </a:tc>
                <a:tc>
                  <a:txBody>
                    <a:bodyPr/>
                    <a:lstStyle/>
                    <a:p>
                      <a:pPr algn="ctr"/>
                      <a:r>
                        <a:rPr lang="en-US" dirty="0"/>
                        <a:t>0.12798</a:t>
                      </a:r>
                      <a:endParaRPr lang="en-IN" dirty="0"/>
                    </a:p>
                  </a:txBody>
                  <a:tcPr anchor="ctr"/>
                </a:tc>
                <a:extLst>
                  <a:ext uri="{0D108BD9-81ED-4DB2-BD59-A6C34878D82A}">
                    <a16:rowId xmlns:a16="http://schemas.microsoft.com/office/drawing/2014/main" val="454759246"/>
                  </a:ext>
                </a:extLst>
              </a:tr>
              <a:tr h="673286">
                <a:tc>
                  <a:txBody>
                    <a:bodyPr/>
                    <a:lstStyle/>
                    <a:p>
                      <a:pPr algn="ctr"/>
                      <a:r>
                        <a:rPr lang="en-US" b="1" dirty="0"/>
                        <a:t>Retweets</a:t>
                      </a:r>
                      <a:endParaRPr lang="en-IN" b="1" dirty="0"/>
                    </a:p>
                  </a:txBody>
                  <a:tcPr anchor="ctr"/>
                </a:tc>
                <a:tc>
                  <a:txBody>
                    <a:bodyPr/>
                    <a:lstStyle/>
                    <a:p>
                      <a:pPr algn="ctr"/>
                      <a:r>
                        <a:rPr lang="en-US" dirty="0"/>
                        <a:t>0.012798</a:t>
                      </a:r>
                      <a:endParaRPr lang="en-IN" dirty="0"/>
                    </a:p>
                  </a:txBody>
                  <a:tcPr anchor="ctr"/>
                </a:tc>
                <a:tc>
                  <a:txBody>
                    <a:bodyPr/>
                    <a:lstStyle/>
                    <a:p>
                      <a:pPr algn="ctr"/>
                      <a:r>
                        <a:rPr lang="en-US" dirty="0"/>
                        <a:t>1.000000</a:t>
                      </a:r>
                      <a:endParaRPr lang="en-IN" dirty="0"/>
                    </a:p>
                  </a:txBody>
                  <a:tcPr anchor="ctr"/>
                </a:tc>
                <a:extLst>
                  <a:ext uri="{0D108BD9-81ED-4DB2-BD59-A6C34878D82A}">
                    <a16:rowId xmlns:a16="http://schemas.microsoft.com/office/drawing/2014/main" val="4101549387"/>
                  </a:ext>
                </a:extLst>
              </a:tr>
            </a:tbl>
          </a:graphicData>
        </a:graphic>
      </p:graphicFrame>
      <p:sp>
        <p:nvSpPr>
          <p:cNvPr id="22" name="Title 4">
            <a:extLst>
              <a:ext uri="{FF2B5EF4-FFF2-40B4-BE49-F238E27FC236}">
                <a16:creationId xmlns:a16="http://schemas.microsoft.com/office/drawing/2014/main" id="{0CAEF654-25C4-2CA7-B1BF-6B1E9C810E09}"/>
              </a:ext>
            </a:extLst>
          </p:cNvPr>
          <p:cNvSpPr txBox="1">
            <a:spLocks/>
          </p:cNvSpPr>
          <p:nvPr/>
        </p:nvSpPr>
        <p:spPr>
          <a:xfrm>
            <a:off x="6338111" y="1744277"/>
            <a:ext cx="4899741" cy="693175"/>
          </a:xfrm>
          <a:prstGeom prst="rect">
            <a:avLst/>
          </a:prstGeom>
        </p:spPr>
        <p:txBody>
          <a:bodyPr vert="horz" lIns="228600" tIns="0" rIns="228600" bIns="0" rtlCol="0" anchor="ctr">
            <a:noAutofit/>
          </a:bodyPr>
          <a:lstStyle>
            <a:lvl1pPr algn="l" defTabSz="914400" rtl="0" eaLnBrk="1" latinLnBrk="0" hangingPunct="1">
              <a:lnSpc>
                <a:spcPct val="100000"/>
              </a:lnSpc>
              <a:spcBef>
                <a:spcPct val="0"/>
              </a:spcBef>
              <a:buNone/>
              <a:defRPr sz="3600" b="0" i="0" kern="1200" cap="none" spc="-150">
                <a:solidFill>
                  <a:schemeClr val="accent6"/>
                </a:solidFill>
                <a:effectLst/>
                <a:latin typeface="+mj-lt"/>
                <a:ea typeface="+mj-ea"/>
                <a:cs typeface="+mj-cs"/>
              </a:defRPr>
            </a:lvl1pPr>
          </a:lstStyle>
          <a:p>
            <a:pPr algn="ctr"/>
            <a:r>
              <a:rPr lang="en-US" sz="3200" b="1" dirty="0">
                <a:solidFill>
                  <a:schemeClr val="accent3">
                    <a:lumMod val="75000"/>
                  </a:schemeClr>
                </a:solidFill>
              </a:rPr>
              <a:t>Correlation Coefficient</a:t>
            </a:r>
            <a:endParaRPr lang="en-US" sz="2800" dirty="0">
              <a:solidFill>
                <a:schemeClr val="accent3">
                  <a:lumMod val="75000"/>
                </a:schemeClr>
              </a:solidFill>
            </a:endParaRPr>
          </a:p>
        </p:txBody>
      </p:sp>
    </p:spTree>
    <p:extLst>
      <p:ext uri="{BB962C8B-B14F-4D97-AF65-F5344CB8AC3E}">
        <p14:creationId xmlns:p14="http://schemas.microsoft.com/office/powerpoint/2010/main" val="1326932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2317719" y="317012"/>
            <a:ext cx="7556562" cy="751861"/>
          </a:xfrm>
        </p:spPr>
        <p:txBody>
          <a:bodyPr/>
          <a:lstStyle/>
          <a:p>
            <a:r>
              <a:rPr lang="en-IN" b="1" dirty="0">
                <a:solidFill>
                  <a:schemeClr val="accent2"/>
                </a:solidFill>
              </a:rPr>
              <a:t>Word Clouds for Sentiment Categories</a:t>
            </a:r>
          </a:p>
        </p:txBody>
      </p:sp>
      <p:sp>
        <p:nvSpPr>
          <p:cNvPr id="3" name="Slide Number Placeholder 2">
            <a:extLst>
              <a:ext uri="{FF2B5EF4-FFF2-40B4-BE49-F238E27FC236}">
                <a16:creationId xmlns:a16="http://schemas.microsoft.com/office/drawing/2014/main" id="{AC21286A-7B29-3B58-1636-0F45723890AB}"/>
              </a:ext>
            </a:extLst>
          </p:cNvPr>
          <p:cNvSpPr>
            <a:spLocks noGrp="1"/>
          </p:cNvSpPr>
          <p:nvPr>
            <p:ph type="sldNum" sz="quarter" idx="10"/>
          </p:nvPr>
        </p:nvSpPr>
        <p:spPr/>
        <p:txBody>
          <a:bodyPr/>
          <a:lstStyle/>
          <a:p>
            <a:fld id="{48F63A3B-78C7-47BE-AE5E-E10140E04643}" type="slidenum">
              <a:rPr lang="en-US" smtClean="0"/>
              <a:pPr/>
              <a:t>16</a:t>
            </a:fld>
            <a:endParaRPr lang="en-US" dirty="0"/>
          </a:p>
        </p:txBody>
      </p:sp>
      <p:pic>
        <p:nvPicPr>
          <p:cNvPr id="8" name="Picture 7">
            <a:extLst>
              <a:ext uri="{FF2B5EF4-FFF2-40B4-BE49-F238E27FC236}">
                <a16:creationId xmlns:a16="http://schemas.microsoft.com/office/drawing/2014/main" id="{1588F4BA-7C86-6991-F594-8FDA70DF9C36}"/>
              </a:ext>
            </a:extLst>
          </p:cNvPr>
          <p:cNvPicPr>
            <a:picLocks noChangeAspect="1"/>
          </p:cNvPicPr>
          <p:nvPr/>
        </p:nvPicPr>
        <p:blipFill>
          <a:blip r:embed="rId3"/>
          <a:srcRect l="12258" t="6183" r="8681" b="8656"/>
          <a:stretch>
            <a:fillRect/>
          </a:stretch>
        </p:blipFill>
        <p:spPr>
          <a:xfrm>
            <a:off x="608737" y="1037010"/>
            <a:ext cx="5487264" cy="2699248"/>
          </a:xfrm>
          <a:prstGeom prst="rect">
            <a:avLst/>
          </a:prstGeom>
          <a:ln w="28575">
            <a:solidFill>
              <a:schemeClr val="accent6"/>
            </a:solidFill>
          </a:ln>
        </p:spPr>
      </p:pic>
      <p:pic>
        <p:nvPicPr>
          <p:cNvPr id="10" name="Picture 9">
            <a:extLst>
              <a:ext uri="{FF2B5EF4-FFF2-40B4-BE49-F238E27FC236}">
                <a16:creationId xmlns:a16="http://schemas.microsoft.com/office/drawing/2014/main" id="{A646128D-FFE4-01FD-F318-F8AD7044DB36}"/>
              </a:ext>
            </a:extLst>
          </p:cNvPr>
          <p:cNvPicPr>
            <a:picLocks noChangeAspect="1"/>
          </p:cNvPicPr>
          <p:nvPr/>
        </p:nvPicPr>
        <p:blipFill>
          <a:blip r:embed="rId4"/>
          <a:srcRect l="12151" t="6132" r="8680" b="7796"/>
          <a:stretch>
            <a:fillRect/>
          </a:stretch>
        </p:blipFill>
        <p:spPr>
          <a:xfrm>
            <a:off x="6292646" y="1037010"/>
            <a:ext cx="5290618" cy="2699248"/>
          </a:xfrm>
          <a:prstGeom prst="rect">
            <a:avLst/>
          </a:prstGeom>
          <a:ln w="28575">
            <a:solidFill>
              <a:schemeClr val="accent3"/>
            </a:solidFill>
          </a:ln>
        </p:spPr>
      </p:pic>
      <p:pic>
        <p:nvPicPr>
          <p:cNvPr id="12" name="Picture 11">
            <a:extLst>
              <a:ext uri="{FF2B5EF4-FFF2-40B4-BE49-F238E27FC236}">
                <a16:creationId xmlns:a16="http://schemas.microsoft.com/office/drawing/2014/main" id="{02D7E51B-4B48-1692-880F-256C327B4F10}"/>
              </a:ext>
            </a:extLst>
          </p:cNvPr>
          <p:cNvPicPr>
            <a:picLocks noChangeAspect="1"/>
          </p:cNvPicPr>
          <p:nvPr/>
        </p:nvPicPr>
        <p:blipFill>
          <a:blip r:embed="rId5"/>
          <a:srcRect l="12151" t="5537" r="8680" b="7366"/>
          <a:stretch>
            <a:fillRect/>
          </a:stretch>
        </p:blipFill>
        <p:spPr>
          <a:xfrm>
            <a:off x="608736" y="3875490"/>
            <a:ext cx="5487264" cy="2889104"/>
          </a:xfrm>
          <a:prstGeom prst="rect">
            <a:avLst/>
          </a:prstGeom>
          <a:ln w="28575">
            <a:solidFill>
              <a:schemeClr val="accent1"/>
            </a:solidFill>
          </a:ln>
        </p:spPr>
      </p:pic>
      <p:pic>
        <p:nvPicPr>
          <p:cNvPr id="14" name="Picture 13">
            <a:extLst>
              <a:ext uri="{FF2B5EF4-FFF2-40B4-BE49-F238E27FC236}">
                <a16:creationId xmlns:a16="http://schemas.microsoft.com/office/drawing/2014/main" id="{03EA539B-8650-8ADE-B09C-AB6B26BCA4A1}"/>
              </a:ext>
            </a:extLst>
          </p:cNvPr>
          <p:cNvPicPr>
            <a:picLocks noChangeAspect="1"/>
          </p:cNvPicPr>
          <p:nvPr/>
        </p:nvPicPr>
        <p:blipFill>
          <a:blip r:embed="rId6"/>
          <a:srcRect l="12043" t="5750" r="8680" b="8011"/>
          <a:stretch>
            <a:fillRect/>
          </a:stretch>
        </p:blipFill>
        <p:spPr>
          <a:xfrm>
            <a:off x="6292645" y="3875491"/>
            <a:ext cx="5290618" cy="2889104"/>
          </a:xfrm>
          <a:prstGeom prst="rect">
            <a:avLst/>
          </a:prstGeom>
          <a:ln w="28575">
            <a:solidFill>
              <a:schemeClr val="accent1">
                <a:lumMod val="75000"/>
              </a:schemeClr>
            </a:solidFill>
          </a:ln>
        </p:spPr>
      </p:pic>
    </p:spTree>
    <p:extLst>
      <p:ext uri="{BB962C8B-B14F-4D97-AF65-F5344CB8AC3E}">
        <p14:creationId xmlns:p14="http://schemas.microsoft.com/office/powerpoint/2010/main" val="1686213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314590" y="1399375"/>
            <a:ext cx="4034158" cy="848644"/>
          </a:xfrm>
        </p:spPr>
        <p:txBody>
          <a:bodyPr/>
          <a:lstStyle/>
          <a:p>
            <a:r>
              <a:rPr lang="en-US" dirty="0">
                <a:solidFill>
                  <a:schemeClr val="accent2"/>
                </a:solidFill>
              </a:rPr>
              <a:t>Conclusion </a:t>
            </a:r>
          </a:p>
        </p:txBody>
      </p:sp>
      <p:sp>
        <p:nvSpPr>
          <p:cNvPr id="12" name="Content Placeholder 3">
            <a:extLst>
              <a:ext uri="{FF2B5EF4-FFF2-40B4-BE49-F238E27FC236}">
                <a16:creationId xmlns:a16="http://schemas.microsoft.com/office/drawing/2014/main" id="{288BD9B8-D6A6-D55A-830D-4D3CC2DC3933}"/>
              </a:ext>
            </a:extLst>
          </p:cNvPr>
          <p:cNvSpPr>
            <a:spLocks noGrp="1"/>
          </p:cNvSpPr>
          <p:nvPr>
            <p:ph sz="half" idx="2"/>
          </p:nvPr>
        </p:nvSpPr>
        <p:spPr>
          <a:xfrm>
            <a:off x="1314590" y="2515128"/>
            <a:ext cx="9402571" cy="2849075"/>
          </a:xfrm>
        </p:spPr>
        <p:txBody>
          <a:bodyPr>
            <a:normAutofit/>
          </a:bodyPr>
          <a:lstStyle/>
          <a:p>
            <a:pPr marL="0" indent="0">
              <a:buNone/>
            </a:pPr>
            <a:r>
              <a:rPr lang="en-IN" dirty="0"/>
              <a:t>This Twitter Sentiment Analysis project, leveraging NLP techniques, successfully demonstrates the ability to process raw tweet data, classify sentiment, and extract actionable insights. The visualizations provide a clear overview of sentiment distribution, temporal trends, popular topics, and user engagement patterns. Such analyses are invaluable for businesses tracking brand perception, researchers studying public opinion, and anyone seeking to understand the dynamics of social media conversations. Future enhancements could include exploring more sophisticated NLP models for sentiment classification, real-time sentiment tracking, and integrating named entity recognition for more granular topic analysis.</a:t>
            </a: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p:txBody>
          <a:bodyPr/>
          <a:lstStyle/>
          <a:p>
            <a:fld id="{48F63A3B-78C7-47BE-AE5E-E10140E04643}" type="slidenum">
              <a:rPr lang="en-US" smtClean="0"/>
              <a:pPr/>
              <a:t>17</a:t>
            </a:fld>
            <a:endParaRPr lang="en-US" dirty="0"/>
          </a:p>
        </p:txBody>
      </p:sp>
    </p:spTree>
    <p:extLst>
      <p:ext uri="{BB962C8B-B14F-4D97-AF65-F5344CB8AC3E}">
        <p14:creationId xmlns:p14="http://schemas.microsoft.com/office/powerpoint/2010/main" val="2498021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639098" y="1121013"/>
            <a:ext cx="5715000" cy="2727709"/>
          </a:xfrm>
        </p:spPr>
        <p:txBody>
          <a:bodyPr/>
          <a:lstStyle/>
          <a:p>
            <a:r>
              <a:rPr lang="en-US" sz="7200" b="1" dirty="0">
                <a:solidFill>
                  <a:schemeClr val="accent2"/>
                </a:solidFill>
              </a:rPr>
              <a:t>Thank </a:t>
            </a:r>
            <a:br>
              <a:rPr lang="en-US" sz="7200" b="1" dirty="0">
                <a:solidFill>
                  <a:schemeClr val="accent2"/>
                </a:solidFill>
              </a:rPr>
            </a:br>
            <a:r>
              <a:rPr lang="en-US" sz="7200" b="1" dirty="0">
                <a:solidFill>
                  <a:schemeClr val="accent2"/>
                </a:solidFill>
              </a:rPr>
              <a:t>you</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717756" y="4275722"/>
            <a:ext cx="5715000" cy="1633465"/>
          </a:xfrm>
        </p:spPr>
        <p:txBody>
          <a:bodyPr/>
          <a:lstStyle/>
          <a:p>
            <a:r>
              <a:rPr lang="en-US" dirty="0"/>
              <a:t>Paromita Saha</a:t>
            </a:r>
          </a:p>
          <a:p>
            <a:r>
              <a:rPr lang="en-US" dirty="0"/>
              <a:t>Intern Id: </a:t>
            </a:r>
            <a:r>
              <a:rPr lang="en-IN" b="1" dirty="0"/>
              <a:t>ITID0902</a:t>
            </a:r>
            <a:endParaRPr lang="en-US" dirty="0"/>
          </a:p>
          <a:p>
            <a:r>
              <a:rPr lang="en-US" dirty="0"/>
              <a:t>paromitasaha0720@gmail.com</a:t>
            </a:r>
          </a:p>
        </p:txBody>
      </p:sp>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324464" y="1"/>
            <a:ext cx="2467897" cy="825910"/>
          </a:xfrm>
        </p:spPr>
        <p:txBody>
          <a:bodyPr/>
          <a:lstStyle/>
          <a:p>
            <a:r>
              <a:rPr lang="en-US" b="1" dirty="0">
                <a:solidFill>
                  <a:schemeClr val="accent4"/>
                </a:solidFill>
              </a:rPr>
              <a:t>Agenda</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412955" y="867176"/>
            <a:ext cx="6583680" cy="5359012"/>
          </a:xfrm>
        </p:spPr>
        <p:txBody>
          <a:bodyPr>
            <a:noAutofit/>
          </a:bodyPr>
          <a:lstStyle/>
          <a:p>
            <a:pPr marL="342900" indent="-342900">
              <a:buFont typeface="Wingdings" panose="05000000000000000000" pitchFamily="2" charset="2"/>
              <a:buChar char="v"/>
            </a:pPr>
            <a:r>
              <a:rPr lang="en-US" dirty="0">
                <a:hlinkClick r:id="rId3" action="ppaction://hlinksldjump">
                  <a:extLst>
                    <a:ext uri="{A12FA001-AC4F-418D-AE19-62706E023703}">
                      <ahyp:hlinkClr xmlns:ahyp="http://schemas.microsoft.com/office/drawing/2018/hyperlinkcolor" val="tx"/>
                    </a:ext>
                  </a:extLst>
                </a:hlinkClick>
              </a:rPr>
              <a:t>Introduction</a:t>
            </a:r>
            <a:endParaRPr lang="en-US" dirty="0">
              <a:latin typeface="+mj-lt"/>
              <a:hlinkClick r:id="rId3" action="ppaction://hlinksldjump">
                <a:extLst>
                  <a:ext uri="{A12FA001-AC4F-418D-AE19-62706E023703}">
                    <ahyp:hlinkClr xmlns:ahyp="http://schemas.microsoft.com/office/drawing/2018/hyperlinkcolor" val="tx"/>
                  </a:ext>
                </a:extLst>
              </a:hlinkClick>
            </a:endParaRPr>
          </a:p>
          <a:p>
            <a:pPr marL="342900" indent="-342900">
              <a:buFont typeface="Wingdings" panose="05000000000000000000" pitchFamily="2" charset="2"/>
              <a:buChar char="v"/>
            </a:pPr>
            <a:r>
              <a:rPr lang="en-US" dirty="0">
                <a:latin typeface="+mj-lt"/>
                <a:hlinkClick r:id="rId3" action="ppaction://hlinksldjump">
                  <a:extLst>
                    <a:ext uri="{A12FA001-AC4F-418D-AE19-62706E023703}">
                      <ahyp:hlinkClr xmlns:ahyp="http://schemas.microsoft.com/office/drawing/2018/hyperlinkcolor" val="tx"/>
                    </a:ext>
                  </a:extLst>
                </a:hlinkClick>
              </a:rPr>
              <a:t>Project Aim &amp; Goal</a:t>
            </a:r>
            <a:endParaRPr lang="en-US" dirty="0">
              <a:latin typeface="+mj-lt"/>
            </a:endParaRPr>
          </a:p>
          <a:p>
            <a:pPr marL="342900" indent="-342900">
              <a:buFont typeface="Wingdings" panose="05000000000000000000" pitchFamily="2" charset="2"/>
              <a:buChar char="v"/>
            </a:pPr>
            <a:r>
              <a:rPr lang="en-US" dirty="0">
                <a:latin typeface="+mj-lt"/>
                <a:hlinkClick r:id="rId4" action="ppaction://hlinksldjump">
                  <a:extLst>
                    <a:ext uri="{A12FA001-AC4F-418D-AE19-62706E023703}">
                      <ahyp:hlinkClr xmlns:ahyp="http://schemas.microsoft.com/office/drawing/2018/hyperlinkcolor" val="tx"/>
                    </a:ext>
                  </a:extLst>
                </a:hlinkClick>
              </a:rPr>
              <a:t>Project Objective</a:t>
            </a:r>
            <a:endParaRPr lang="en-US" dirty="0">
              <a:latin typeface="+mj-lt"/>
            </a:endParaRPr>
          </a:p>
          <a:p>
            <a:pPr marL="342900" indent="-342900">
              <a:buFont typeface="Wingdings" panose="05000000000000000000" pitchFamily="2" charset="2"/>
              <a:buChar char="v"/>
            </a:pPr>
            <a:r>
              <a:rPr lang="en-IN" dirty="0">
                <a:latin typeface="+mj-lt"/>
              </a:rPr>
              <a:t>Methodology: An NLP-Driven Approach</a:t>
            </a:r>
          </a:p>
          <a:p>
            <a:pPr marL="690372" lvl="1" indent="-342900">
              <a:buFont typeface="Wingdings" panose="05000000000000000000" pitchFamily="2" charset="2"/>
              <a:buChar char="v"/>
            </a:pPr>
            <a:r>
              <a:rPr lang="en-IN" dirty="0">
                <a:latin typeface="+mj-lt"/>
                <a:hlinkClick r:id="rId5" action="ppaction://hlinksldjump">
                  <a:extLst>
                    <a:ext uri="{A12FA001-AC4F-418D-AE19-62706E023703}">
                      <ahyp:hlinkClr xmlns:ahyp="http://schemas.microsoft.com/office/drawing/2018/hyperlinkcolor" val="tx"/>
                    </a:ext>
                  </a:extLst>
                </a:hlinkClick>
              </a:rPr>
              <a:t>Data Collection</a:t>
            </a:r>
            <a:endParaRPr lang="en-IN" dirty="0">
              <a:latin typeface="+mj-lt"/>
            </a:endParaRPr>
          </a:p>
          <a:p>
            <a:pPr marL="690372" lvl="1" indent="-342900">
              <a:buFont typeface="Wingdings" panose="05000000000000000000" pitchFamily="2" charset="2"/>
              <a:buChar char="v"/>
            </a:pPr>
            <a:r>
              <a:rPr lang="en-IN" dirty="0">
                <a:latin typeface="+mj-lt"/>
                <a:hlinkClick r:id="rId6" action="ppaction://hlinksldjump">
                  <a:extLst>
                    <a:ext uri="{A12FA001-AC4F-418D-AE19-62706E023703}">
                      <ahyp:hlinkClr xmlns:ahyp="http://schemas.microsoft.com/office/drawing/2018/hyperlinkcolor" val="tx"/>
                    </a:ext>
                  </a:extLst>
                </a:hlinkClick>
              </a:rPr>
              <a:t>Data Pre-processing &amp; Cleaning</a:t>
            </a:r>
            <a:endParaRPr lang="en-IN" dirty="0">
              <a:latin typeface="+mj-lt"/>
            </a:endParaRPr>
          </a:p>
          <a:p>
            <a:pPr marL="690372" lvl="1" indent="-342900">
              <a:buFont typeface="Wingdings" panose="05000000000000000000" pitchFamily="2" charset="2"/>
              <a:buChar char="v"/>
            </a:pPr>
            <a:r>
              <a:rPr lang="en-IN" dirty="0">
                <a:latin typeface="+mj-lt"/>
                <a:hlinkClick r:id="rId7" action="ppaction://hlinksldjump">
                  <a:extLst>
                    <a:ext uri="{A12FA001-AC4F-418D-AE19-62706E023703}">
                      <ahyp:hlinkClr xmlns:ahyp="http://schemas.microsoft.com/office/drawing/2018/hyperlinkcolor" val="tx"/>
                    </a:ext>
                  </a:extLst>
                </a:hlinkClick>
              </a:rPr>
              <a:t>Sentiment Analysis Technique</a:t>
            </a:r>
            <a:endParaRPr lang="en-IN" dirty="0">
              <a:latin typeface="+mj-lt"/>
            </a:endParaRPr>
          </a:p>
          <a:p>
            <a:pPr marL="342900" indent="-342900">
              <a:buFont typeface="Wingdings" panose="05000000000000000000" pitchFamily="2" charset="2"/>
              <a:buChar char="v"/>
            </a:pPr>
            <a:r>
              <a:rPr lang="en-IN" dirty="0">
                <a:latin typeface="+mj-lt"/>
              </a:rPr>
              <a:t>Key Findings &amp; Visualizations</a:t>
            </a:r>
          </a:p>
          <a:p>
            <a:pPr marL="342900" indent="-342900">
              <a:buFont typeface="Wingdings" panose="05000000000000000000" pitchFamily="2" charset="2"/>
              <a:buChar char="v"/>
            </a:pPr>
            <a:r>
              <a:rPr lang="en-IN" dirty="0">
                <a:latin typeface="+mj-lt"/>
              </a:rPr>
              <a:t>Conclusion</a:t>
            </a:r>
            <a:endParaRPr lang="en-US" dirty="0">
              <a:latin typeface="+mj-lt"/>
            </a:endParaRP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91321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511276" y="909791"/>
            <a:ext cx="5486401" cy="975698"/>
          </a:xfrm>
        </p:spPr>
        <p:txBody>
          <a:bodyPr/>
          <a:lstStyle/>
          <a:p>
            <a:r>
              <a:rPr lang="en-US" sz="4800" b="1" dirty="0">
                <a:solidFill>
                  <a:schemeClr val="accent3"/>
                </a:solidFill>
              </a:rPr>
              <a:t>Introduction</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973394" y="2032973"/>
            <a:ext cx="10441857" cy="2086743"/>
          </a:xfrm>
        </p:spPr>
        <p:txBody>
          <a:bodyPr>
            <a:normAutofit/>
          </a:bodyPr>
          <a:lstStyle/>
          <a:p>
            <a:pPr algn="just"/>
            <a:r>
              <a:rPr lang="en-IN" sz="2000" dirty="0"/>
              <a:t>This report outlines a project focused on Twitter Sentiment Analysis, with a strong emphasis on the application of Natural Language Processing (NLP) techniques. In today's digital age, social media platforms like Twitter serve as vast repositories of public opinion. Understanding and analyzing this sentiment is crucial for businesses, researchers, and policymakers to gauge public perception, track trends, and make informed decisions. This project aims to automatically classify the sentiment of tweets and extract meaningful insights from textual data.</a:t>
            </a:r>
          </a:p>
        </p:txBody>
      </p:sp>
    </p:spTree>
    <p:extLst>
      <p:ext uri="{BB962C8B-B14F-4D97-AF65-F5344CB8AC3E}">
        <p14:creationId xmlns:p14="http://schemas.microsoft.com/office/powerpoint/2010/main" val="2952923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520842" y="341090"/>
            <a:ext cx="5958616" cy="902051"/>
          </a:xfrm>
        </p:spPr>
        <p:txBody>
          <a:bodyPr/>
          <a:lstStyle/>
          <a:p>
            <a:r>
              <a:rPr lang="en-US" sz="4400" dirty="0">
                <a:solidFill>
                  <a:schemeClr val="accent2"/>
                </a:solidFill>
              </a:rPr>
              <a:t>Project Aim &amp; Goal</a:t>
            </a:r>
          </a:p>
        </p:txBody>
      </p:sp>
      <p:sp>
        <p:nvSpPr>
          <p:cNvPr id="6" name="TextBox 5">
            <a:extLst>
              <a:ext uri="{FF2B5EF4-FFF2-40B4-BE49-F238E27FC236}">
                <a16:creationId xmlns:a16="http://schemas.microsoft.com/office/drawing/2014/main" id="{ECB23B32-9873-93B8-C737-99784C9DE21F}"/>
              </a:ext>
            </a:extLst>
          </p:cNvPr>
          <p:cNvSpPr txBox="1"/>
          <p:nvPr/>
        </p:nvSpPr>
        <p:spPr>
          <a:xfrm>
            <a:off x="874803" y="1243141"/>
            <a:ext cx="8308258" cy="2554545"/>
          </a:xfrm>
          <a:prstGeom prst="rect">
            <a:avLst/>
          </a:prstGeom>
          <a:noFill/>
        </p:spPr>
        <p:txBody>
          <a:bodyPr wrap="square">
            <a:spAutoFit/>
          </a:bodyPr>
          <a:lstStyle/>
          <a:p>
            <a:pPr>
              <a:buNone/>
            </a:pPr>
            <a:r>
              <a:rPr lang="en-US" sz="2000" b="1" dirty="0">
                <a:latin typeface="+mj-lt"/>
              </a:rPr>
              <a:t>The purpose of this Twitter Sentiment Analysis project is to:</a:t>
            </a:r>
          </a:p>
          <a:p>
            <a:pPr>
              <a:buNone/>
            </a:pPr>
            <a:r>
              <a:rPr lang="en-US" sz="2000" dirty="0">
                <a:latin typeface="+mj-lt"/>
              </a:rPr>
              <a:t>Automatically classify the sentiment of tweets and extract meaningful insights from textual data. </a:t>
            </a:r>
          </a:p>
          <a:p>
            <a:pPr>
              <a:buNone/>
            </a:pPr>
            <a:endParaRPr lang="en-US" sz="2000" dirty="0">
              <a:latin typeface="+mj-lt"/>
            </a:endParaRPr>
          </a:p>
          <a:p>
            <a:pPr>
              <a:buNone/>
            </a:pPr>
            <a:r>
              <a:rPr lang="en-US" sz="2000" b="1" dirty="0">
                <a:latin typeface="+mj-lt"/>
              </a:rPr>
              <a:t>This is crucial for businesses, researchers, and policymakers to:</a:t>
            </a:r>
          </a:p>
          <a:p>
            <a:pPr marL="800100" lvl="1" indent="-342900">
              <a:buFont typeface="Wingdings" panose="05000000000000000000" pitchFamily="2" charset="2"/>
              <a:buChar char="q"/>
            </a:pPr>
            <a:r>
              <a:rPr lang="en-US" sz="2000" dirty="0">
                <a:latin typeface="+mj-lt"/>
              </a:rPr>
              <a:t>Gauge public perception.</a:t>
            </a:r>
          </a:p>
          <a:p>
            <a:pPr marL="800100" lvl="1" indent="-342900">
              <a:buFont typeface="Wingdings" panose="05000000000000000000" pitchFamily="2" charset="2"/>
              <a:buChar char="q"/>
            </a:pPr>
            <a:r>
              <a:rPr lang="en-US" sz="2000" dirty="0">
                <a:latin typeface="+mj-lt"/>
              </a:rPr>
              <a:t>Track trends.</a:t>
            </a:r>
          </a:p>
          <a:p>
            <a:pPr marL="800100" lvl="1" indent="-342900">
              <a:buFont typeface="Wingdings" panose="05000000000000000000" pitchFamily="2" charset="2"/>
              <a:buChar char="q"/>
            </a:pPr>
            <a:r>
              <a:rPr lang="en-US" sz="2000" dirty="0">
                <a:latin typeface="+mj-lt"/>
              </a:rPr>
              <a:t>Make informed decisions.</a:t>
            </a:r>
          </a:p>
        </p:txBody>
      </p:sp>
      <p:sp>
        <p:nvSpPr>
          <p:cNvPr id="8" name="TextBox 7">
            <a:extLst>
              <a:ext uri="{FF2B5EF4-FFF2-40B4-BE49-F238E27FC236}">
                <a16:creationId xmlns:a16="http://schemas.microsoft.com/office/drawing/2014/main" id="{E72D2624-BBE4-5913-9939-4ECB46CAA8EF}"/>
              </a:ext>
            </a:extLst>
          </p:cNvPr>
          <p:cNvSpPr txBox="1"/>
          <p:nvPr/>
        </p:nvSpPr>
        <p:spPr>
          <a:xfrm>
            <a:off x="874803" y="3916973"/>
            <a:ext cx="8308258" cy="2246769"/>
          </a:xfrm>
          <a:prstGeom prst="rect">
            <a:avLst/>
          </a:prstGeom>
          <a:noFill/>
        </p:spPr>
        <p:txBody>
          <a:bodyPr wrap="square">
            <a:spAutoFit/>
          </a:bodyPr>
          <a:lstStyle/>
          <a:p>
            <a:pPr>
              <a:buNone/>
            </a:pPr>
            <a:r>
              <a:rPr lang="en-US" sz="2000" b="1" dirty="0">
                <a:latin typeface="+mj-lt"/>
              </a:rPr>
              <a:t>The project aims to achieve this through</a:t>
            </a:r>
            <a:r>
              <a:rPr lang="en-US" sz="2000" dirty="0">
                <a:latin typeface="+mj-lt"/>
              </a:rPr>
              <a:t>:</a:t>
            </a:r>
          </a:p>
          <a:p>
            <a:pPr marL="800100" lvl="1" indent="-342900">
              <a:buFont typeface="Wingdings" panose="05000000000000000000" pitchFamily="2" charset="2"/>
              <a:buChar char="Ø"/>
            </a:pPr>
            <a:r>
              <a:rPr lang="en-US" sz="2000" dirty="0">
                <a:latin typeface="+mj-lt"/>
              </a:rPr>
              <a:t>Data acquisition and preprocessing (cleaning and normalizing text).</a:t>
            </a:r>
          </a:p>
          <a:p>
            <a:pPr marL="800100" lvl="1" indent="-342900">
              <a:buFont typeface="Wingdings" panose="05000000000000000000" pitchFamily="2" charset="2"/>
              <a:buChar char="Ø"/>
            </a:pPr>
            <a:r>
              <a:rPr lang="en-US" sz="2000" dirty="0">
                <a:latin typeface="+mj-lt"/>
              </a:rPr>
              <a:t>Sentiment classification using NLP techniques.</a:t>
            </a:r>
          </a:p>
          <a:p>
            <a:pPr marL="800100" lvl="1" indent="-342900">
              <a:buFont typeface="Wingdings" panose="05000000000000000000" pitchFamily="2" charset="2"/>
              <a:buChar char="Ø"/>
            </a:pPr>
            <a:r>
              <a:rPr lang="en-US" sz="2000" dirty="0">
                <a:latin typeface="+mj-lt"/>
              </a:rPr>
              <a:t>Trend identification and shifts in public opinion.</a:t>
            </a:r>
          </a:p>
          <a:p>
            <a:pPr marL="800100" lvl="1" indent="-342900">
              <a:buFont typeface="Wingdings" panose="05000000000000000000" pitchFamily="2" charset="2"/>
              <a:buChar char="Ø"/>
            </a:pPr>
            <a:r>
              <a:rPr lang="en-US" sz="2000" dirty="0">
                <a:latin typeface="+mj-lt"/>
              </a:rPr>
              <a:t>Key topic extraction correlated with sentiment.</a:t>
            </a:r>
          </a:p>
          <a:p>
            <a:pPr marL="800100" lvl="1" indent="-342900">
              <a:buFont typeface="Wingdings" panose="05000000000000000000" pitchFamily="2" charset="2"/>
              <a:buChar char="Ø"/>
            </a:pPr>
            <a:r>
              <a:rPr lang="en-US" sz="2000" dirty="0">
                <a:latin typeface="+mj-lt"/>
              </a:rPr>
              <a:t>Influencer identification.</a:t>
            </a:r>
          </a:p>
          <a:p>
            <a:pPr marL="800100" lvl="1" indent="-342900">
              <a:buFont typeface="Wingdings" panose="05000000000000000000" pitchFamily="2" charset="2"/>
              <a:buChar char="Ø"/>
            </a:pPr>
            <a:r>
              <a:rPr lang="en-US" sz="2000" dirty="0">
                <a:latin typeface="+mj-lt"/>
              </a:rPr>
              <a:t>Visualization of these insights.</a:t>
            </a:r>
          </a:p>
        </p:txBody>
      </p:sp>
    </p:spTree>
    <p:extLst>
      <p:ext uri="{BB962C8B-B14F-4D97-AF65-F5344CB8AC3E}">
        <p14:creationId xmlns:p14="http://schemas.microsoft.com/office/powerpoint/2010/main" val="2906491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2654320" y="271509"/>
            <a:ext cx="7965461" cy="994164"/>
          </a:xfrm>
        </p:spPr>
        <p:txBody>
          <a:bodyPr/>
          <a:lstStyle/>
          <a:p>
            <a:r>
              <a:rPr lang="en-US" sz="4400" dirty="0">
                <a:solidFill>
                  <a:schemeClr val="accent1"/>
                </a:solidFill>
              </a:rPr>
              <a:t>Project Objective</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126267" y="1602658"/>
            <a:ext cx="8583951" cy="4792921"/>
          </a:xfrm>
        </p:spPr>
        <p:txBody>
          <a:bodyPr>
            <a:normAutofit lnSpcReduction="10000"/>
          </a:bodyPr>
          <a:lstStyle/>
          <a:p>
            <a:pPr marL="0" indent="0" algn="just">
              <a:buNone/>
            </a:pPr>
            <a:r>
              <a:rPr lang="en-IN" dirty="0"/>
              <a:t>The primary objectives of this Twitter Sentiment Analysis project are:</a:t>
            </a:r>
          </a:p>
          <a:p>
            <a:pPr lvl="0" algn="just" fontAlgn="base"/>
            <a:r>
              <a:rPr lang="en-IN" b="1" dirty="0"/>
              <a:t>Data Acquisition and Preprocessing:</a:t>
            </a:r>
            <a:r>
              <a:rPr lang="en-IN" dirty="0"/>
              <a:t> To collect Twitter data and prepare it for analysis by cleaning and normalizing the text.</a:t>
            </a:r>
          </a:p>
          <a:p>
            <a:pPr lvl="0" algn="just" fontAlgn="base"/>
            <a:r>
              <a:rPr lang="en-IN" b="1" dirty="0"/>
              <a:t>Sentiment Classification:</a:t>
            </a:r>
            <a:r>
              <a:rPr lang="en-IN" dirty="0"/>
              <a:t> To develop a robust method for categorizing tweets into positive, negative, or neutral sentiments using NLP techniques.</a:t>
            </a:r>
          </a:p>
          <a:p>
            <a:pPr lvl="0" algn="just" fontAlgn="base"/>
            <a:r>
              <a:rPr lang="en-IN" b="1" dirty="0"/>
              <a:t>Trend Identification:</a:t>
            </a:r>
            <a:r>
              <a:rPr lang="en-IN" dirty="0"/>
              <a:t> To analyze sentiment trends over time and identify shifts in public opinion.</a:t>
            </a:r>
          </a:p>
          <a:p>
            <a:pPr lvl="0" algn="just" fontAlgn="base"/>
            <a:r>
              <a:rPr lang="en-IN" b="1" dirty="0"/>
              <a:t>Key Topic Extraction:</a:t>
            </a:r>
            <a:r>
              <a:rPr lang="en-IN" dirty="0"/>
              <a:t> To discover prevalent themes and topics discussed within tweets, correlating them with sentiment.</a:t>
            </a:r>
          </a:p>
          <a:p>
            <a:pPr lvl="0" algn="just" fontAlgn="base"/>
            <a:r>
              <a:rPr lang="en-IN" b="1" dirty="0"/>
              <a:t>Influencer Identification:</a:t>
            </a:r>
            <a:r>
              <a:rPr lang="en-IN" dirty="0"/>
              <a:t> To identify users who generate significant engagement and influence sentiment.</a:t>
            </a:r>
          </a:p>
          <a:p>
            <a:pPr lvl="0" algn="just" fontAlgn="base"/>
            <a:r>
              <a:rPr lang="en-IN" b="1" dirty="0"/>
              <a:t>Visualization of Insights:</a:t>
            </a:r>
            <a:r>
              <a:rPr lang="en-IN" dirty="0"/>
              <a:t> To present the findings through clear and informative visualizations.</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p:txBody>
          <a:bodyPr/>
          <a:lstStyle/>
          <a:p>
            <a:fld id="{48F63A3B-78C7-47BE-AE5E-E10140E04643}" type="slidenum">
              <a:rPr lang="en-US" smtClean="0"/>
              <a:pPr/>
              <a:t>5</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74000" y="42422"/>
            <a:ext cx="8716039" cy="748614"/>
          </a:xfrm>
        </p:spPr>
        <p:txBody>
          <a:bodyPr/>
          <a:lstStyle/>
          <a:p>
            <a:r>
              <a:rPr lang="en-IN" sz="4000" b="1" dirty="0">
                <a:solidFill>
                  <a:schemeClr val="accent5">
                    <a:lumMod val="75000"/>
                  </a:schemeClr>
                </a:solidFill>
              </a:rPr>
              <a:t>Methodology: An NLP-Driven Approach</a:t>
            </a:r>
            <a:endParaRPr lang="en-US" sz="4000" dirty="0">
              <a:solidFill>
                <a:schemeClr val="accent5">
                  <a:lumMod val="75000"/>
                </a:schemeClr>
              </a:solidFill>
            </a:endParaRP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p:txBody>
          <a:bodyPr/>
          <a:lstStyle/>
          <a:p>
            <a:fld id="{48F63A3B-78C7-47BE-AE5E-E10140E04643}" type="slidenum">
              <a:rPr lang="en-US" smtClean="0"/>
              <a:pPr/>
              <a:t>6</a:t>
            </a:fld>
            <a:endParaRPr lang="en-US" dirty="0"/>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446331" y="799892"/>
            <a:ext cx="7971375" cy="742354"/>
          </a:xfrm>
        </p:spPr>
        <p:txBody>
          <a:bodyPr>
            <a:normAutofit/>
          </a:bodyPr>
          <a:lstStyle/>
          <a:p>
            <a:pPr algn="just"/>
            <a:r>
              <a:rPr lang="en-IN" sz="1700" dirty="0"/>
              <a:t>The project methodology involves several stages, each integrating NLP principles for effective text processing and sentiment determination.</a:t>
            </a:r>
          </a:p>
        </p:txBody>
      </p:sp>
      <p:sp>
        <p:nvSpPr>
          <p:cNvPr id="17" name="Content Placeholder 6">
            <a:extLst>
              <a:ext uri="{FF2B5EF4-FFF2-40B4-BE49-F238E27FC236}">
                <a16:creationId xmlns:a16="http://schemas.microsoft.com/office/drawing/2014/main" id="{33680A80-5C61-DD02-1119-0565C0AD5372}"/>
              </a:ext>
            </a:extLst>
          </p:cNvPr>
          <p:cNvSpPr>
            <a:spLocks noGrp="1"/>
          </p:cNvSpPr>
          <p:nvPr>
            <p:ph sz="quarter" idx="4"/>
          </p:nvPr>
        </p:nvSpPr>
        <p:spPr>
          <a:xfrm>
            <a:off x="464703" y="1966453"/>
            <a:ext cx="8374498" cy="1288026"/>
          </a:xfrm>
        </p:spPr>
        <p:txBody>
          <a:bodyPr>
            <a:normAutofit/>
          </a:bodyPr>
          <a:lstStyle/>
          <a:p>
            <a:pPr algn="just"/>
            <a:r>
              <a:rPr lang="en-IN" sz="1700" dirty="0"/>
              <a:t>Twitter data can be collected through Twitter's API (if applicable and compliant with usage policies) or by utilizing publicly available datasets. For this project, we assume access to a dataset containing tweet text, user information, and engagement metrics (likes, retweets, timestamps).</a:t>
            </a:r>
          </a:p>
        </p:txBody>
      </p:sp>
      <p:pic>
        <p:nvPicPr>
          <p:cNvPr id="5" name="Picture 4">
            <a:extLst>
              <a:ext uri="{FF2B5EF4-FFF2-40B4-BE49-F238E27FC236}">
                <a16:creationId xmlns:a16="http://schemas.microsoft.com/office/drawing/2014/main" id="{77AF7220-B9E3-686A-963A-409F2B1066A5}"/>
              </a:ext>
            </a:extLst>
          </p:cNvPr>
          <p:cNvPicPr>
            <a:picLocks noChangeAspect="1"/>
          </p:cNvPicPr>
          <p:nvPr/>
        </p:nvPicPr>
        <p:blipFill>
          <a:blip r:embed="rId3"/>
          <a:srcRect t="49395"/>
          <a:stretch>
            <a:fillRect/>
          </a:stretch>
        </p:blipFill>
        <p:spPr>
          <a:xfrm>
            <a:off x="5877807" y="3281199"/>
            <a:ext cx="5715798" cy="3446870"/>
          </a:xfrm>
          <a:prstGeom prst="rect">
            <a:avLst/>
          </a:prstGeom>
        </p:spPr>
      </p:pic>
      <p:pic>
        <p:nvPicPr>
          <p:cNvPr id="7" name="Picture 6">
            <a:extLst>
              <a:ext uri="{FF2B5EF4-FFF2-40B4-BE49-F238E27FC236}">
                <a16:creationId xmlns:a16="http://schemas.microsoft.com/office/drawing/2014/main" id="{7766770D-E3FE-6282-BB95-3FDD2F9E2E87}"/>
              </a:ext>
            </a:extLst>
          </p:cNvPr>
          <p:cNvPicPr>
            <a:picLocks noChangeAspect="1"/>
          </p:cNvPicPr>
          <p:nvPr/>
        </p:nvPicPr>
        <p:blipFill>
          <a:blip r:embed="rId3"/>
          <a:srcRect r="34862" b="50343"/>
          <a:stretch>
            <a:fillRect/>
          </a:stretch>
        </p:blipFill>
        <p:spPr>
          <a:xfrm>
            <a:off x="464702" y="3313471"/>
            <a:ext cx="5159349" cy="3382326"/>
          </a:xfrm>
          <a:prstGeom prst="rect">
            <a:avLst/>
          </a:prstGeom>
        </p:spPr>
      </p:pic>
      <p:sp>
        <p:nvSpPr>
          <p:cNvPr id="10" name="Title 2">
            <a:extLst>
              <a:ext uri="{FF2B5EF4-FFF2-40B4-BE49-F238E27FC236}">
                <a16:creationId xmlns:a16="http://schemas.microsoft.com/office/drawing/2014/main" id="{24BFECC8-B5EC-5704-56DA-B5D646453FA4}"/>
              </a:ext>
            </a:extLst>
          </p:cNvPr>
          <p:cNvSpPr txBox="1">
            <a:spLocks/>
          </p:cNvSpPr>
          <p:nvPr/>
        </p:nvSpPr>
        <p:spPr>
          <a:xfrm>
            <a:off x="446331" y="1432573"/>
            <a:ext cx="2523010" cy="584016"/>
          </a:xfrm>
          <a:prstGeom prst="rect">
            <a:avLst/>
          </a:prstGeom>
        </p:spPr>
        <p:txBody>
          <a:bodyPr vert="horz" lIns="228600" tIns="0" rIns="228600" bIns="0" rtlCol="0" anchor="ctr">
            <a:normAutofit/>
          </a:bodyPr>
          <a:lstStyle>
            <a:lvl1pPr algn="l" defTabSz="914400" rtl="0" eaLnBrk="1" latinLnBrk="0" hangingPunct="1">
              <a:lnSpc>
                <a:spcPct val="100000"/>
              </a:lnSpc>
              <a:spcBef>
                <a:spcPct val="0"/>
              </a:spcBef>
              <a:buNone/>
              <a:defRPr sz="3600" b="0" i="0" kern="1200" cap="none" spc="-150">
                <a:solidFill>
                  <a:schemeClr val="tx1"/>
                </a:solidFill>
                <a:effectLst/>
                <a:latin typeface="+mj-lt"/>
                <a:ea typeface="+mj-ea"/>
                <a:cs typeface="+mj-cs"/>
              </a:defRPr>
            </a:lvl1pPr>
          </a:lstStyle>
          <a:p>
            <a:r>
              <a:rPr lang="en-US" sz="2400" b="1" dirty="0">
                <a:solidFill>
                  <a:schemeClr val="accent1"/>
                </a:solidFill>
              </a:rPr>
              <a:t>1</a:t>
            </a:r>
            <a:r>
              <a:rPr lang="en-IN" sz="2400" b="1" dirty="0">
                <a:solidFill>
                  <a:schemeClr val="accent1"/>
                </a:solidFill>
              </a:rPr>
              <a:t>. Data Collection </a:t>
            </a:r>
          </a:p>
        </p:txBody>
      </p:sp>
    </p:spTree>
    <p:extLst>
      <p:ext uri="{BB962C8B-B14F-4D97-AF65-F5344CB8AC3E}">
        <p14:creationId xmlns:p14="http://schemas.microsoft.com/office/powerpoint/2010/main" val="2468595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491612" y="467032"/>
            <a:ext cx="4689987" cy="602606"/>
          </a:xfrm>
        </p:spPr>
        <p:txBody>
          <a:bodyPr>
            <a:normAutofit/>
          </a:bodyPr>
          <a:lstStyle/>
          <a:p>
            <a:r>
              <a:rPr lang="en-IN" sz="2400" b="1" dirty="0">
                <a:solidFill>
                  <a:schemeClr val="accent3"/>
                </a:solidFill>
              </a:rPr>
              <a:t>2. Data Preprocessing and Cleaning</a:t>
            </a:r>
          </a:p>
        </p:txBody>
      </p:sp>
      <p:sp>
        <p:nvSpPr>
          <p:cNvPr id="14" name="Content Placeholder 7">
            <a:extLst>
              <a:ext uri="{FF2B5EF4-FFF2-40B4-BE49-F238E27FC236}">
                <a16:creationId xmlns:a16="http://schemas.microsoft.com/office/drawing/2014/main" id="{749C7CD1-A9AA-49E3-6734-AD9546F2DF5B}"/>
              </a:ext>
            </a:extLst>
          </p:cNvPr>
          <p:cNvSpPr>
            <a:spLocks noGrp="1"/>
          </p:cNvSpPr>
          <p:nvPr>
            <p:ph sz="half" idx="15"/>
          </p:nvPr>
        </p:nvSpPr>
        <p:spPr>
          <a:xfrm>
            <a:off x="747251" y="1125890"/>
            <a:ext cx="4689987" cy="3261537"/>
          </a:xfrm>
        </p:spPr>
        <p:txBody>
          <a:bodyPr>
            <a:normAutofit lnSpcReduction="10000"/>
          </a:bodyPr>
          <a:lstStyle/>
          <a:p>
            <a:pPr algn="just">
              <a:buFont typeface="Wingdings" panose="05000000000000000000" pitchFamily="2" charset="2"/>
              <a:buChar char="q"/>
            </a:pPr>
            <a:r>
              <a:rPr lang="en-IN" sz="1600" dirty="0"/>
              <a:t>Raw tweet data is often noisy and requires extensive cleaning. The preprocessing steps, which are fundamental NLP tasks, include:</a:t>
            </a:r>
          </a:p>
          <a:p>
            <a:pPr lvl="0" algn="just" fontAlgn="base">
              <a:buFont typeface="Wingdings" panose="05000000000000000000" pitchFamily="2" charset="2"/>
              <a:buChar char="q"/>
            </a:pPr>
            <a:r>
              <a:rPr lang="en-IN" sz="1600" b="1" dirty="0"/>
              <a:t>Tokenization:</a:t>
            </a:r>
            <a:r>
              <a:rPr lang="en-IN" sz="1600" dirty="0"/>
              <a:t> Breaking down text into individual words or sub-word units.</a:t>
            </a:r>
          </a:p>
          <a:p>
            <a:pPr lvl="0" algn="just" fontAlgn="base">
              <a:buFont typeface="Wingdings" panose="05000000000000000000" pitchFamily="2" charset="2"/>
              <a:buChar char="q"/>
            </a:pPr>
            <a:r>
              <a:rPr lang="en-IN" sz="1600" b="1" dirty="0"/>
              <a:t>Lowercasing:</a:t>
            </a:r>
            <a:r>
              <a:rPr lang="en-IN" sz="1600" dirty="0"/>
              <a:t> Converting all text to lowercase to ensure consistency.</a:t>
            </a:r>
          </a:p>
          <a:p>
            <a:pPr algn="just" fontAlgn="base">
              <a:buFont typeface="Wingdings" panose="05000000000000000000" pitchFamily="2" charset="2"/>
              <a:buChar char="q"/>
            </a:pPr>
            <a:r>
              <a:rPr lang="en-IN" sz="1600" b="1" dirty="0"/>
              <a:t>Stop Word Removal:</a:t>
            </a:r>
            <a:r>
              <a:rPr lang="en-IN" sz="1600" dirty="0"/>
              <a:t> Eliminating common words (e.g., "the", "is", "a") that provide little semantic value.</a:t>
            </a:r>
          </a:p>
          <a:p>
            <a:pPr marL="0" lvl="0" indent="0" algn="just" fontAlgn="base">
              <a:buNone/>
            </a:pPr>
            <a:endParaRPr lang="en-IN" sz="1600" dirty="0"/>
          </a:p>
        </p:txBody>
      </p:sp>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p:txBody>
          <a:bodyPr/>
          <a:lstStyle/>
          <a:p>
            <a:fld id="{48F63A3B-78C7-47BE-AE5E-E10140E04643}" type="slidenum">
              <a:rPr lang="en-US" smtClean="0"/>
              <a:pPr/>
              <a:t>7</a:t>
            </a:fld>
            <a:endParaRPr lang="en-US" dirty="0"/>
          </a:p>
        </p:txBody>
      </p:sp>
      <p:pic>
        <p:nvPicPr>
          <p:cNvPr id="9" name="Picture 8">
            <a:extLst>
              <a:ext uri="{FF2B5EF4-FFF2-40B4-BE49-F238E27FC236}">
                <a16:creationId xmlns:a16="http://schemas.microsoft.com/office/drawing/2014/main" id="{B21363A3-F8AF-A9A1-5AEA-372CB08BF1C4}"/>
              </a:ext>
            </a:extLst>
          </p:cNvPr>
          <p:cNvPicPr>
            <a:picLocks noChangeAspect="1"/>
          </p:cNvPicPr>
          <p:nvPr/>
        </p:nvPicPr>
        <p:blipFill>
          <a:blip r:embed="rId3"/>
          <a:stretch>
            <a:fillRect/>
          </a:stretch>
        </p:blipFill>
        <p:spPr>
          <a:xfrm>
            <a:off x="1238792" y="4293370"/>
            <a:ext cx="9360382" cy="2363069"/>
          </a:xfrm>
          <a:prstGeom prst="rect">
            <a:avLst/>
          </a:prstGeom>
        </p:spPr>
      </p:pic>
      <p:sp>
        <p:nvSpPr>
          <p:cNvPr id="11" name="Content Placeholder 7">
            <a:extLst>
              <a:ext uri="{FF2B5EF4-FFF2-40B4-BE49-F238E27FC236}">
                <a16:creationId xmlns:a16="http://schemas.microsoft.com/office/drawing/2014/main" id="{26FBEA97-888C-33F4-9418-E31AD6710F48}"/>
              </a:ext>
            </a:extLst>
          </p:cNvPr>
          <p:cNvSpPr txBox="1">
            <a:spLocks/>
          </p:cNvSpPr>
          <p:nvPr/>
        </p:nvSpPr>
        <p:spPr>
          <a:xfrm>
            <a:off x="5702708" y="1031832"/>
            <a:ext cx="5997680" cy="3261538"/>
          </a:xfrm>
          <a:prstGeom prst="rect">
            <a:avLst/>
          </a:prstGeom>
        </p:spPr>
        <p:txBody>
          <a:bodyPr vert="horz" lIns="91440" tIns="0" rIns="91440" bIns="0" rtlCol="0">
            <a:normAutofit/>
          </a:bodyPr>
          <a:lstStyle>
            <a:lvl1pPr marL="457200" indent="-457200" algn="l" defTabSz="914400" rtl="0" eaLnBrk="1" latinLnBrk="0" hangingPunct="1">
              <a:lnSpc>
                <a:spcPct val="120000"/>
              </a:lnSpc>
              <a:spcBef>
                <a:spcPts val="1000"/>
              </a:spcBef>
              <a:buClr>
                <a:schemeClr val="accent1"/>
              </a:buClr>
              <a:buSzPct val="110000"/>
              <a:buFont typeface="+mj-lt"/>
              <a:buAutoNum type="arabicPeriod"/>
              <a:defRPr sz="1800" kern="1200">
                <a:solidFill>
                  <a:schemeClr val="tx1"/>
                </a:solidFill>
                <a:effectLst/>
                <a:latin typeface="+mn-lt"/>
                <a:ea typeface="+mn-ea"/>
                <a:cs typeface="+mn-cs"/>
              </a:defRPr>
            </a:lvl1pPr>
            <a:lvl2pPr marL="745236" indent="-342900" algn="l" defTabSz="914400" rtl="0" eaLnBrk="1" latinLnBrk="0" hangingPunct="1">
              <a:lnSpc>
                <a:spcPct val="120000"/>
              </a:lnSpc>
              <a:spcBef>
                <a:spcPts val="1000"/>
              </a:spcBef>
              <a:buClr>
                <a:schemeClr val="accent1"/>
              </a:buClr>
              <a:buSzPct val="110000"/>
              <a:buFont typeface="+mj-lt"/>
              <a:buAutoNum type="alphaLcPeriod"/>
              <a:defRPr sz="1800" kern="1200">
                <a:solidFill>
                  <a:schemeClr val="tx1"/>
                </a:solidFill>
                <a:effectLst/>
                <a:latin typeface="+mn-lt"/>
                <a:ea typeface="+mn-ea"/>
                <a:cs typeface="+mn-cs"/>
              </a:defRPr>
            </a:lvl2pPr>
            <a:lvl3pPr marL="1202436" indent="-342900" algn="l" defTabSz="914400" rtl="0" eaLnBrk="1" latinLnBrk="0" hangingPunct="1">
              <a:lnSpc>
                <a:spcPct val="120000"/>
              </a:lnSpc>
              <a:spcBef>
                <a:spcPts val="1000"/>
              </a:spcBef>
              <a:buClr>
                <a:schemeClr val="accent1"/>
              </a:buClr>
              <a:buSzPct val="110000"/>
              <a:buFont typeface="+mj-lt"/>
              <a:buAutoNum type="arabicParenR"/>
              <a:defRPr sz="1800" kern="1200">
                <a:solidFill>
                  <a:schemeClr val="tx1"/>
                </a:solidFill>
                <a:effectLst/>
                <a:latin typeface="+mn-lt"/>
                <a:ea typeface="+mn-ea"/>
                <a:cs typeface="+mn-cs"/>
              </a:defRPr>
            </a:lvl3pPr>
            <a:lvl4pPr marL="1659636" indent="-342900" algn="l" defTabSz="914400" rtl="0" eaLnBrk="1" latinLnBrk="0" hangingPunct="1">
              <a:lnSpc>
                <a:spcPct val="120000"/>
              </a:lnSpc>
              <a:spcBef>
                <a:spcPts val="1000"/>
              </a:spcBef>
              <a:buClr>
                <a:schemeClr val="accent1"/>
              </a:buClr>
              <a:buSzPct val="110000"/>
              <a:buFont typeface="+mj-lt"/>
              <a:buAutoNum type="alphaLcParenR"/>
              <a:defRPr sz="1800" kern="1200">
                <a:solidFill>
                  <a:schemeClr val="tx1"/>
                </a:solidFill>
                <a:effectLst/>
                <a:latin typeface="+mn-lt"/>
                <a:ea typeface="+mn-ea"/>
                <a:cs typeface="+mn-cs"/>
              </a:defRPr>
            </a:lvl4pPr>
            <a:lvl5pPr marL="2057400" indent="-283464"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lvl="0" algn="just" fontAlgn="base">
              <a:buFont typeface="Wingdings" panose="05000000000000000000" pitchFamily="2" charset="2"/>
              <a:buChar char="q"/>
            </a:pPr>
            <a:r>
              <a:rPr lang="en-IN" sz="1600" b="1" dirty="0"/>
              <a:t>Noise Removal:</a:t>
            </a:r>
            <a:endParaRPr lang="en-IN" sz="1600" dirty="0"/>
          </a:p>
          <a:p>
            <a:pPr lvl="1" algn="just" fontAlgn="base">
              <a:buFont typeface="Courier New" panose="02070309020205020404" pitchFamily="49" charset="0"/>
              <a:buChar char="o"/>
            </a:pPr>
            <a:r>
              <a:rPr lang="en-IN" sz="1600" dirty="0"/>
              <a:t>Removing URLs, mentions (@username), and hashtags (#topic) as they often don't contribute to sentiment directly.</a:t>
            </a:r>
          </a:p>
          <a:p>
            <a:pPr lvl="1" algn="just" fontAlgn="base">
              <a:buFont typeface="Courier New" panose="02070309020205020404" pitchFamily="49" charset="0"/>
              <a:buChar char="o"/>
            </a:pPr>
            <a:r>
              <a:rPr lang="en-IN" sz="1600" dirty="0"/>
              <a:t>Eliminating special characters, punctuation, and numerical digits.</a:t>
            </a:r>
          </a:p>
          <a:p>
            <a:pPr algn="just" fontAlgn="base">
              <a:buFont typeface="Wingdings" panose="05000000000000000000" pitchFamily="2" charset="2"/>
              <a:buChar char="q"/>
            </a:pPr>
            <a:r>
              <a:rPr lang="en-IN" sz="1600" b="1" dirty="0"/>
              <a:t>Lemmatization/Stemming:</a:t>
            </a:r>
            <a:r>
              <a:rPr lang="en-IN" sz="1600" dirty="0"/>
              <a:t> Reducing words to their base or root form (e.g., "running" to "run") to normalize vocabulary.</a:t>
            </a:r>
          </a:p>
          <a:p>
            <a:pPr algn="just">
              <a:buFont typeface="Wingdings" panose="05000000000000000000" pitchFamily="2" charset="2"/>
              <a:buChar char="q"/>
            </a:pPr>
            <a:r>
              <a:rPr lang="en-IN" sz="1600" dirty="0"/>
              <a:t>This stage results in a Cleaned_Text column suitable for sentiment analysis.</a:t>
            </a:r>
            <a:endParaRPr lang="en-US" sz="1600" dirty="0"/>
          </a:p>
        </p:txBody>
      </p:sp>
    </p:spTree>
    <p:extLst>
      <p:ext uri="{BB962C8B-B14F-4D97-AF65-F5344CB8AC3E}">
        <p14:creationId xmlns:p14="http://schemas.microsoft.com/office/powerpoint/2010/main" val="1941619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F6854-ADE7-8D39-6776-1A13F2C654D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180176-E422-0CCA-740D-1F3AA3ABFE5D}"/>
              </a:ext>
            </a:extLst>
          </p:cNvPr>
          <p:cNvSpPr>
            <a:spLocks noGrp="1"/>
          </p:cNvSpPr>
          <p:nvPr>
            <p:ph type="sldNum" sz="quarter" idx="10"/>
          </p:nvPr>
        </p:nvSpPr>
        <p:spPr/>
        <p:txBody>
          <a:bodyPr/>
          <a:lstStyle/>
          <a:p>
            <a:fld id="{48F63A3B-78C7-47BE-AE5E-E10140E04643}" type="slidenum">
              <a:rPr lang="en-US" smtClean="0"/>
              <a:pPr/>
              <a:t>8</a:t>
            </a:fld>
            <a:endParaRPr lang="en-US" dirty="0"/>
          </a:p>
        </p:txBody>
      </p:sp>
      <p:sp>
        <p:nvSpPr>
          <p:cNvPr id="17" name="Content Placeholder 6">
            <a:extLst>
              <a:ext uri="{FF2B5EF4-FFF2-40B4-BE49-F238E27FC236}">
                <a16:creationId xmlns:a16="http://schemas.microsoft.com/office/drawing/2014/main" id="{B678FB37-E35C-DC57-F98E-3EACCA98C397}"/>
              </a:ext>
            </a:extLst>
          </p:cNvPr>
          <p:cNvSpPr>
            <a:spLocks noGrp="1"/>
          </p:cNvSpPr>
          <p:nvPr>
            <p:ph sz="quarter" idx="4"/>
          </p:nvPr>
        </p:nvSpPr>
        <p:spPr>
          <a:xfrm>
            <a:off x="218895" y="702056"/>
            <a:ext cx="8738291" cy="2001815"/>
          </a:xfrm>
        </p:spPr>
        <p:txBody>
          <a:bodyPr>
            <a:noAutofit/>
          </a:bodyPr>
          <a:lstStyle/>
          <a:p>
            <a:r>
              <a:rPr lang="en-IN" sz="1600" dirty="0"/>
              <a:t>Several NLP-based approaches can be employed for sentiment analysis:</a:t>
            </a:r>
          </a:p>
          <a:p>
            <a:pPr lvl="0" algn="just" fontAlgn="base"/>
            <a:r>
              <a:rPr lang="en-IN" sz="1600" b="1" dirty="0"/>
              <a:t>Lexicon-Based Approach:</a:t>
            </a:r>
            <a:r>
              <a:rPr lang="en-IN" sz="1600" dirty="0"/>
              <a:t> This method uses pre-defined dictionaries (lexicons) of words that are associated with positive, negative, or neutral sentiments, along with their polarity scores. For example, TextBlob is a lexicon-based tool that calculates polarity and subjectivity. Each word in a tweet is scored, and an aggregate sentiment for the entire tweet is derived.</a:t>
            </a:r>
          </a:p>
        </p:txBody>
      </p:sp>
      <p:sp>
        <p:nvSpPr>
          <p:cNvPr id="10" name="Title 2">
            <a:extLst>
              <a:ext uri="{FF2B5EF4-FFF2-40B4-BE49-F238E27FC236}">
                <a16:creationId xmlns:a16="http://schemas.microsoft.com/office/drawing/2014/main" id="{0A1B17DD-4B1B-8416-88F2-0505D6A95728}"/>
              </a:ext>
            </a:extLst>
          </p:cNvPr>
          <p:cNvSpPr txBox="1">
            <a:spLocks/>
          </p:cNvSpPr>
          <p:nvPr/>
        </p:nvSpPr>
        <p:spPr>
          <a:xfrm>
            <a:off x="-94443" y="69727"/>
            <a:ext cx="5805101" cy="584016"/>
          </a:xfrm>
          <a:prstGeom prst="rect">
            <a:avLst/>
          </a:prstGeom>
        </p:spPr>
        <p:txBody>
          <a:bodyPr vert="horz" lIns="228600" tIns="0" rIns="228600" bIns="0" rtlCol="0" anchor="ctr">
            <a:normAutofit/>
          </a:bodyPr>
          <a:lstStyle>
            <a:lvl1pPr algn="l" defTabSz="914400" rtl="0" eaLnBrk="1" latinLnBrk="0" hangingPunct="1">
              <a:lnSpc>
                <a:spcPct val="100000"/>
              </a:lnSpc>
              <a:spcBef>
                <a:spcPct val="0"/>
              </a:spcBef>
              <a:buNone/>
              <a:defRPr sz="3600" b="0" i="0" kern="1200" cap="none" spc="-150">
                <a:solidFill>
                  <a:schemeClr val="tx1"/>
                </a:solidFill>
                <a:effectLst/>
                <a:latin typeface="+mj-lt"/>
                <a:ea typeface="+mj-ea"/>
                <a:cs typeface="+mj-cs"/>
              </a:defRPr>
            </a:lvl1pPr>
          </a:lstStyle>
          <a:p>
            <a:r>
              <a:rPr lang="en-US" sz="2800" b="1" dirty="0">
                <a:solidFill>
                  <a:schemeClr val="accent3"/>
                </a:solidFill>
              </a:rPr>
              <a:t>3</a:t>
            </a:r>
            <a:r>
              <a:rPr lang="en-IN" sz="2800" b="1" dirty="0">
                <a:solidFill>
                  <a:schemeClr val="accent3"/>
                </a:solidFill>
              </a:rPr>
              <a:t>. Sentiment Analysis Technique</a:t>
            </a:r>
            <a:endParaRPr lang="en-IN" sz="2800" b="1" dirty="0">
              <a:solidFill>
                <a:schemeClr val="accent1"/>
              </a:solidFill>
            </a:endParaRPr>
          </a:p>
        </p:txBody>
      </p:sp>
      <p:pic>
        <p:nvPicPr>
          <p:cNvPr id="12" name="Picture 11">
            <a:extLst>
              <a:ext uri="{FF2B5EF4-FFF2-40B4-BE49-F238E27FC236}">
                <a16:creationId xmlns:a16="http://schemas.microsoft.com/office/drawing/2014/main" id="{DFA2C0EB-A842-7562-84F3-06AB80D7CCEA}"/>
              </a:ext>
            </a:extLst>
          </p:cNvPr>
          <p:cNvPicPr>
            <a:picLocks noChangeAspect="1"/>
          </p:cNvPicPr>
          <p:nvPr/>
        </p:nvPicPr>
        <p:blipFill>
          <a:blip r:embed="rId3"/>
          <a:stretch>
            <a:fillRect/>
          </a:stretch>
        </p:blipFill>
        <p:spPr>
          <a:xfrm>
            <a:off x="113465" y="2398014"/>
            <a:ext cx="6061193" cy="1924319"/>
          </a:xfrm>
          <a:prstGeom prst="rect">
            <a:avLst/>
          </a:prstGeom>
        </p:spPr>
      </p:pic>
      <p:pic>
        <p:nvPicPr>
          <p:cNvPr id="14" name="Picture 13">
            <a:extLst>
              <a:ext uri="{FF2B5EF4-FFF2-40B4-BE49-F238E27FC236}">
                <a16:creationId xmlns:a16="http://schemas.microsoft.com/office/drawing/2014/main" id="{0F49AB72-93C2-471D-7B75-49615DFF9A90}"/>
              </a:ext>
            </a:extLst>
          </p:cNvPr>
          <p:cNvPicPr>
            <a:picLocks noChangeAspect="1"/>
          </p:cNvPicPr>
          <p:nvPr/>
        </p:nvPicPr>
        <p:blipFill>
          <a:blip r:embed="rId4"/>
          <a:stretch>
            <a:fillRect/>
          </a:stretch>
        </p:blipFill>
        <p:spPr>
          <a:xfrm>
            <a:off x="113465" y="4370646"/>
            <a:ext cx="6061193" cy="2238687"/>
          </a:xfrm>
          <a:prstGeom prst="rect">
            <a:avLst/>
          </a:prstGeom>
        </p:spPr>
      </p:pic>
      <p:pic>
        <p:nvPicPr>
          <p:cNvPr id="18" name="Picture 17">
            <a:extLst>
              <a:ext uri="{FF2B5EF4-FFF2-40B4-BE49-F238E27FC236}">
                <a16:creationId xmlns:a16="http://schemas.microsoft.com/office/drawing/2014/main" id="{23FDA033-065B-6844-C4C9-51FB30E85482}"/>
              </a:ext>
            </a:extLst>
          </p:cNvPr>
          <p:cNvPicPr>
            <a:picLocks noChangeAspect="1"/>
          </p:cNvPicPr>
          <p:nvPr/>
        </p:nvPicPr>
        <p:blipFill>
          <a:blip r:embed="rId5"/>
          <a:stretch>
            <a:fillRect/>
          </a:stretch>
        </p:blipFill>
        <p:spPr>
          <a:xfrm>
            <a:off x="6320848" y="2654603"/>
            <a:ext cx="5757687" cy="3501341"/>
          </a:xfrm>
          <a:prstGeom prst="rect">
            <a:avLst/>
          </a:prstGeom>
        </p:spPr>
      </p:pic>
    </p:spTree>
    <p:extLst>
      <p:ext uri="{BB962C8B-B14F-4D97-AF65-F5344CB8AC3E}">
        <p14:creationId xmlns:p14="http://schemas.microsoft.com/office/powerpoint/2010/main" val="249886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5707C-5EF4-3BC5-BBFB-6D068D66E5D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FCBCD6-F5D3-7155-F28F-FAA1A7D06F0E}"/>
              </a:ext>
            </a:extLst>
          </p:cNvPr>
          <p:cNvSpPr>
            <a:spLocks noGrp="1"/>
          </p:cNvSpPr>
          <p:nvPr>
            <p:ph type="sldNum" sz="quarter" idx="10"/>
          </p:nvPr>
        </p:nvSpPr>
        <p:spPr>
          <a:xfrm>
            <a:off x="10995246" y="30830"/>
            <a:ext cx="1067589" cy="471489"/>
          </a:xfrm>
        </p:spPr>
        <p:txBody>
          <a:bodyPr/>
          <a:lstStyle/>
          <a:p>
            <a:fld id="{48F63A3B-78C7-47BE-AE5E-E10140E04643}" type="slidenum">
              <a:rPr lang="en-US" smtClean="0">
                <a:solidFill>
                  <a:schemeClr val="tx1"/>
                </a:solidFill>
              </a:rPr>
              <a:pPr/>
              <a:t>9</a:t>
            </a:fld>
            <a:endParaRPr lang="en-US" dirty="0">
              <a:solidFill>
                <a:schemeClr val="tx1"/>
              </a:solidFill>
            </a:endParaRPr>
          </a:p>
        </p:txBody>
      </p:sp>
      <p:sp>
        <p:nvSpPr>
          <p:cNvPr id="17" name="Content Placeholder 6">
            <a:extLst>
              <a:ext uri="{FF2B5EF4-FFF2-40B4-BE49-F238E27FC236}">
                <a16:creationId xmlns:a16="http://schemas.microsoft.com/office/drawing/2014/main" id="{B73DC379-5D73-F979-6B21-2ABC15F5DA49}"/>
              </a:ext>
            </a:extLst>
          </p:cNvPr>
          <p:cNvSpPr txBox="1">
            <a:spLocks/>
          </p:cNvSpPr>
          <p:nvPr/>
        </p:nvSpPr>
        <p:spPr>
          <a:xfrm>
            <a:off x="412955" y="502319"/>
            <a:ext cx="7069396" cy="3236824"/>
          </a:xfrm>
          <a:prstGeom prst="rect">
            <a:avLst/>
          </a:prstGeom>
        </p:spPr>
        <p:txBody>
          <a:bodyPr>
            <a:no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algn="just" fontAlgn="base"/>
            <a:r>
              <a:rPr lang="en-IN" sz="1600" b="1" dirty="0"/>
              <a:t>Machine Learning (ML) Approach:</a:t>
            </a:r>
            <a:r>
              <a:rPr lang="en-IN" sz="1600" dirty="0"/>
              <a:t> This involves training a classification model (e.g., Naive Bayes, Support Vector Machines, Logistic Regression) on a labelled dataset of tweets. Features for the model can be extracted using NLP techniques such as:</a:t>
            </a:r>
          </a:p>
          <a:p>
            <a:pPr lvl="1" algn="just" fontAlgn="base"/>
            <a:r>
              <a:rPr lang="en-IN" b="1" dirty="0"/>
              <a:t>Bag-of-Words (</a:t>
            </a:r>
            <a:r>
              <a:rPr lang="en-IN" b="1" dirty="0" err="1"/>
              <a:t>BoW</a:t>
            </a:r>
            <a:r>
              <a:rPr lang="en-IN" b="1" dirty="0"/>
              <a:t>):</a:t>
            </a:r>
            <a:r>
              <a:rPr lang="en-IN" dirty="0"/>
              <a:t> Representing text as a collection of word counts.</a:t>
            </a:r>
          </a:p>
          <a:p>
            <a:pPr lvl="1" algn="just" fontAlgn="base"/>
            <a:r>
              <a:rPr lang="en-IN" b="1" dirty="0"/>
              <a:t>TF-IDF (Term Frequency-Inverse Document Frequency):</a:t>
            </a:r>
            <a:r>
              <a:rPr lang="en-IN" dirty="0"/>
              <a:t> Weighing word importance based on their frequency in a document and rarity across the corpus.</a:t>
            </a:r>
          </a:p>
          <a:p>
            <a:pPr lvl="1" algn="just" fontAlgn="base"/>
            <a:r>
              <a:rPr lang="en-IN" b="1" dirty="0"/>
              <a:t>Word Embeddings (e.g., Word2Vec, </a:t>
            </a:r>
            <a:r>
              <a:rPr lang="en-IN" b="1" dirty="0" err="1"/>
              <a:t>GloVe</a:t>
            </a:r>
            <a:r>
              <a:rPr lang="en-IN" b="1" dirty="0"/>
              <a:t>):</a:t>
            </a:r>
            <a:r>
              <a:rPr lang="en-IN" dirty="0"/>
              <a:t> Representing words as dense vectors in a continuous vector space, capturing semantic relationships.</a:t>
            </a:r>
          </a:p>
        </p:txBody>
      </p:sp>
      <p:pic>
        <p:nvPicPr>
          <p:cNvPr id="7" name="Picture 6">
            <a:extLst>
              <a:ext uri="{FF2B5EF4-FFF2-40B4-BE49-F238E27FC236}">
                <a16:creationId xmlns:a16="http://schemas.microsoft.com/office/drawing/2014/main" id="{CA8C1B37-5A09-77E2-12F3-1E41BEDBCCFB}"/>
              </a:ext>
            </a:extLst>
          </p:cNvPr>
          <p:cNvPicPr>
            <a:picLocks noChangeAspect="1"/>
          </p:cNvPicPr>
          <p:nvPr/>
        </p:nvPicPr>
        <p:blipFill>
          <a:blip r:embed="rId3"/>
          <a:stretch>
            <a:fillRect/>
          </a:stretch>
        </p:blipFill>
        <p:spPr>
          <a:xfrm>
            <a:off x="877810" y="3938299"/>
            <a:ext cx="5266211" cy="2856532"/>
          </a:xfrm>
          <a:prstGeom prst="rect">
            <a:avLst/>
          </a:prstGeom>
        </p:spPr>
      </p:pic>
      <p:pic>
        <p:nvPicPr>
          <p:cNvPr id="8" name="Picture 7">
            <a:extLst>
              <a:ext uri="{FF2B5EF4-FFF2-40B4-BE49-F238E27FC236}">
                <a16:creationId xmlns:a16="http://schemas.microsoft.com/office/drawing/2014/main" id="{4C15534C-FC45-8C5F-DA9A-44F0260BB6A0}"/>
              </a:ext>
            </a:extLst>
          </p:cNvPr>
          <p:cNvPicPr>
            <a:picLocks noChangeAspect="1"/>
          </p:cNvPicPr>
          <p:nvPr/>
        </p:nvPicPr>
        <p:blipFill>
          <a:blip r:embed="rId4"/>
          <a:stretch>
            <a:fillRect/>
          </a:stretch>
        </p:blipFill>
        <p:spPr>
          <a:xfrm>
            <a:off x="6499124" y="3836164"/>
            <a:ext cx="5563712" cy="2942818"/>
          </a:xfrm>
          <a:prstGeom prst="rect">
            <a:avLst/>
          </a:prstGeom>
        </p:spPr>
      </p:pic>
      <p:pic>
        <p:nvPicPr>
          <p:cNvPr id="12" name="Picture 11">
            <a:extLst>
              <a:ext uri="{FF2B5EF4-FFF2-40B4-BE49-F238E27FC236}">
                <a16:creationId xmlns:a16="http://schemas.microsoft.com/office/drawing/2014/main" id="{0DADB674-D06F-3423-00E9-9577248A8002}"/>
              </a:ext>
            </a:extLst>
          </p:cNvPr>
          <p:cNvPicPr>
            <a:picLocks noChangeAspect="1"/>
          </p:cNvPicPr>
          <p:nvPr/>
        </p:nvPicPr>
        <p:blipFill>
          <a:blip r:embed="rId5"/>
          <a:stretch>
            <a:fillRect/>
          </a:stretch>
        </p:blipFill>
        <p:spPr>
          <a:xfrm>
            <a:off x="7482351" y="656159"/>
            <a:ext cx="4580484" cy="3082983"/>
          </a:xfrm>
          <a:prstGeom prst="rect">
            <a:avLst/>
          </a:prstGeom>
        </p:spPr>
      </p:pic>
    </p:spTree>
    <p:extLst>
      <p:ext uri="{BB962C8B-B14F-4D97-AF65-F5344CB8AC3E}">
        <p14:creationId xmlns:p14="http://schemas.microsoft.com/office/powerpoint/2010/main" val="898445184"/>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3960F"/>
      </a:accent1>
      <a:accent2>
        <a:srgbClr val="E04116"/>
      </a:accent2>
      <a:accent3>
        <a:srgbClr val="9D4DE7"/>
      </a:accent3>
      <a:accent4>
        <a:srgbClr val="449EF3"/>
      </a:accent4>
      <a:accent5>
        <a:srgbClr val="39C6BE"/>
      </a:accent5>
      <a:accent6>
        <a:srgbClr val="88C933"/>
      </a:accent6>
      <a:hlink>
        <a:srgbClr val="EBB41F"/>
      </a:hlink>
      <a:folHlink>
        <a:srgbClr val="E1D676"/>
      </a:folHlink>
    </a:clrScheme>
    <a:fontScheme name="Custom 1">
      <a:majorFont>
        <a:latin typeface="Times New Roman"/>
        <a:ea typeface=""/>
        <a:cs typeface=""/>
      </a:majorFont>
      <a:minorFont>
        <a:latin typeface="Times New Roman"/>
        <a:ea typeface=""/>
        <a:cs typeface=""/>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29B3952A-A5A2-4E72-A5C9-A88B41734E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themeOverride>
</file>

<file path=ppt/theme/themeOverride2.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3.xml><?xml version="1.0" encoding="utf-8"?>
<a:themeOverride xmlns:a="http://schemas.openxmlformats.org/drawingml/2006/main">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themeOverride>
</file>

<file path=ppt/theme/themeOverride4.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TM16401371[[fn=Atlas]]</Template>
  <TotalTime>343</TotalTime>
  <Words>1186</Words>
  <Application>Microsoft Office PowerPoint</Application>
  <PresentationFormat>Widescreen</PresentationFormat>
  <Paragraphs>107</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Courier New</vt:lpstr>
      <vt:lpstr>Times New Roman</vt:lpstr>
      <vt:lpstr>Wingdings</vt:lpstr>
      <vt:lpstr>Atlas</vt:lpstr>
      <vt:lpstr>Twitter Sentiment Analysis using NLP   Date: 28th June, 2025   Prepared by: PAROMITA SAHA</vt:lpstr>
      <vt:lpstr>Agenda</vt:lpstr>
      <vt:lpstr>Introduction</vt:lpstr>
      <vt:lpstr>Project Aim &amp; Goal</vt:lpstr>
      <vt:lpstr>Project Objective</vt:lpstr>
      <vt:lpstr>Methodology: An NLP-Driven Approach</vt:lpstr>
      <vt:lpstr>2. Data Preprocessing and Cleaning</vt:lpstr>
      <vt:lpstr>PowerPoint Presentation</vt:lpstr>
      <vt:lpstr>PowerPoint Presentation</vt:lpstr>
      <vt:lpstr>Key Findings and Visualizations</vt:lpstr>
      <vt:lpstr>PowerPoint Presentation</vt:lpstr>
      <vt:lpstr>Likes Distribution by Sentiment Category</vt:lpstr>
      <vt:lpstr>Top 10 Users by Engagement</vt:lpstr>
      <vt:lpstr>Most Frequent Words in Tweets</vt:lpstr>
      <vt:lpstr>PowerPoint Presentation</vt:lpstr>
      <vt:lpstr>Word Clouds for Sentiment Categories</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Paromita Saha</dc:creator>
  <cp:lastModifiedBy>Paromita Saha</cp:lastModifiedBy>
  <cp:revision>44</cp:revision>
  <dcterms:created xsi:type="dcterms:W3CDTF">2025-06-26T08:08:52Z</dcterms:created>
  <dcterms:modified xsi:type="dcterms:W3CDTF">2025-06-26T13:52:48Z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